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8" r:id="rId1"/>
  </p:sldMasterIdLst>
  <p:notesMasterIdLst>
    <p:notesMasterId r:id="rId22"/>
  </p:notesMasterIdLst>
  <p:sldIdLst>
    <p:sldId id="256" r:id="rId2"/>
    <p:sldId id="281" r:id="rId3"/>
    <p:sldId id="268" r:id="rId4"/>
    <p:sldId id="262" r:id="rId5"/>
    <p:sldId id="265" r:id="rId6"/>
    <p:sldId id="272" r:id="rId7"/>
    <p:sldId id="271" r:id="rId8"/>
    <p:sldId id="270" r:id="rId9"/>
    <p:sldId id="258" r:id="rId10"/>
    <p:sldId id="259" r:id="rId11"/>
    <p:sldId id="260" r:id="rId12"/>
    <p:sldId id="261" r:id="rId13"/>
    <p:sldId id="267" r:id="rId14"/>
    <p:sldId id="266" r:id="rId15"/>
    <p:sldId id="273" r:id="rId16"/>
    <p:sldId id="276" r:id="rId17"/>
    <p:sldId id="278" r:id="rId18"/>
    <p:sldId id="277" r:id="rId19"/>
    <p:sldId id="279" r:id="rId20"/>
    <p:sldId id="280" r:id="rId2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4" autoAdjust="0"/>
    <p:restoredTop sz="55814" autoAdjust="0"/>
  </p:normalViewPr>
  <p:slideViewPr>
    <p:cSldViewPr>
      <p:cViewPr>
        <p:scale>
          <a:sx n="57" d="100"/>
          <a:sy n="57" d="100"/>
        </p:scale>
        <p:origin x="-2352"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D350FE27-5E28-41A0-9CCE-C2B0ED0479E6}" type="datetimeFigureOut">
              <a:rPr lang="en-US" smtClean="0"/>
              <a:t>4/23/2015</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20D7B620-12A5-46F4-AA3B-066BC2E3E406}" type="slidenum">
              <a:rPr lang="en-US" smtClean="0"/>
              <a:t>‹#›</a:t>
            </a:fld>
            <a:endParaRPr lang="en-US" dirty="0"/>
          </a:p>
        </p:txBody>
      </p:sp>
    </p:spTree>
    <p:extLst>
      <p:ext uri="{BB962C8B-B14F-4D97-AF65-F5344CB8AC3E}">
        <p14:creationId xmlns:p14="http://schemas.microsoft.com/office/powerpoint/2010/main" val="331362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library.buffalo.edu/archives/jbap/oral-histori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gilderlehrman.org/collection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rchives.nysed.gov/a/grants/grants_lgrmif_disasterguide.s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archives.nysed.gov/apt/grants/hackman.s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0D7B620-12A5-46F4-AA3B-066BC2E3E406}" type="slidenum">
              <a:rPr lang="en-US" smtClean="0"/>
              <a:t>1</a:t>
            </a:fld>
            <a:endParaRPr lang="en-US" dirty="0"/>
          </a:p>
        </p:txBody>
      </p:sp>
    </p:spTree>
    <p:extLst>
      <p:ext uri="{BB962C8B-B14F-4D97-AF65-F5344CB8AC3E}">
        <p14:creationId xmlns:p14="http://schemas.microsoft.com/office/powerpoint/2010/main" val="429954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the Wethersfield School--close by and intact, barely. </a:t>
            </a:r>
          </a:p>
          <a:p>
            <a:endParaRPr lang="en-US" dirty="0"/>
          </a:p>
          <a:p>
            <a:r>
              <a:rPr lang="en-US" dirty="0"/>
              <a:t>Building on the energy and enthusiasm of the 4</a:t>
            </a:r>
            <a:r>
              <a:rPr lang="en-US" baseline="30000" dirty="0"/>
              <a:t>th</a:t>
            </a:r>
            <a:r>
              <a:rPr lang="en-US" dirty="0"/>
              <a:t> grade students, the community rallied and set a goal to preserve the Wethersfield School and make it a community resource. </a:t>
            </a:r>
          </a:p>
          <a:p>
            <a:r>
              <a:rPr lang="en-US" dirty="0"/>
              <a:t> </a:t>
            </a:r>
          </a:p>
        </p:txBody>
      </p:sp>
      <p:sp>
        <p:nvSpPr>
          <p:cNvPr id="4" name="Slide Number Placeholder 3"/>
          <p:cNvSpPr>
            <a:spLocks noGrp="1"/>
          </p:cNvSpPr>
          <p:nvPr>
            <p:ph type="sldNum" sz="quarter" idx="10"/>
          </p:nvPr>
        </p:nvSpPr>
        <p:spPr/>
        <p:txBody>
          <a:bodyPr/>
          <a:lstStyle/>
          <a:p>
            <a:fld id="{61EDCC54-6DE7-45B1-AD03-B878EC32EFAE}" type="slidenum">
              <a:rPr lang="en-US" smtClean="0"/>
              <a:t>10</a:t>
            </a:fld>
            <a:endParaRPr lang="en-US" dirty="0"/>
          </a:p>
        </p:txBody>
      </p:sp>
    </p:spTree>
    <p:extLst>
      <p:ext uri="{BB962C8B-B14F-4D97-AF65-F5344CB8AC3E}">
        <p14:creationId xmlns:p14="http://schemas.microsoft.com/office/powerpoint/2010/main" val="2639729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Fast forward to today, the building’s rehab is almost done. The school and land were deeded to the society, an architectural firm hired, work donated and the school listed on the National and State Historic Registers. Now a community meeting facility. </a:t>
            </a:r>
          </a:p>
          <a:p>
            <a:endParaRPr lang="en-US" dirty="0"/>
          </a:p>
          <a:p>
            <a:r>
              <a:rPr lang="en-US" dirty="0"/>
              <a:t>This particular local history activity continues to be a magnet for community participation.  </a:t>
            </a:r>
          </a:p>
        </p:txBody>
      </p:sp>
      <p:sp>
        <p:nvSpPr>
          <p:cNvPr id="4" name="Slide Number Placeholder 3"/>
          <p:cNvSpPr>
            <a:spLocks noGrp="1"/>
          </p:cNvSpPr>
          <p:nvPr>
            <p:ph type="sldNum" sz="quarter" idx="10"/>
          </p:nvPr>
        </p:nvSpPr>
        <p:spPr/>
        <p:txBody>
          <a:bodyPr/>
          <a:lstStyle/>
          <a:p>
            <a:fld id="{61EDCC54-6DE7-45B1-AD03-B878EC32EFAE}" type="slidenum">
              <a:rPr lang="en-US" smtClean="0"/>
              <a:t>11</a:t>
            </a:fld>
            <a:endParaRPr lang="en-US" dirty="0"/>
          </a:p>
        </p:txBody>
      </p:sp>
    </p:spTree>
    <p:extLst>
      <p:ext uri="{BB962C8B-B14F-4D97-AF65-F5344CB8AC3E}">
        <p14:creationId xmlns:p14="http://schemas.microsoft.com/office/powerpoint/2010/main" val="2727069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preservation was an eagle scout project.  This is but one example of the power of a relatively modest grant to leverage intergenerational learning, a major historic preservation project, and community building around a source local pride. </a:t>
            </a:r>
          </a:p>
          <a:p>
            <a:endParaRPr lang="en-US" dirty="0"/>
          </a:p>
        </p:txBody>
      </p:sp>
      <p:sp>
        <p:nvSpPr>
          <p:cNvPr id="4" name="Slide Number Placeholder 3"/>
          <p:cNvSpPr>
            <a:spLocks noGrp="1"/>
          </p:cNvSpPr>
          <p:nvPr>
            <p:ph type="sldNum" sz="quarter" idx="10"/>
          </p:nvPr>
        </p:nvSpPr>
        <p:spPr/>
        <p:txBody>
          <a:bodyPr/>
          <a:lstStyle/>
          <a:p>
            <a:fld id="{61EDCC54-6DE7-45B1-AD03-B878EC32EFAE}" type="slidenum">
              <a:rPr lang="en-US" smtClean="0"/>
              <a:t>12</a:t>
            </a:fld>
            <a:endParaRPr lang="en-US" dirty="0"/>
          </a:p>
        </p:txBody>
      </p:sp>
    </p:spTree>
    <p:extLst>
      <p:ext uri="{BB962C8B-B14F-4D97-AF65-F5344CB8AC3E}">
        <p14:creationId xmlns:p14="http://schemas.microsoft.com/office/powerpoint/2010/main" val="2866491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0" i="0" dirty="0" smtClean="0">
                <a:effectLst/>
              </a:rPr>
              <a:t>Tompkins Shared Services Electronic Records Repository is a group created to provide, oversee, and coordinate shared records management within Tompkins County</a:t>
            </a:r>
          </a:p>
          <a:p>
            <a:pPr defTabSz="924458">
              <a:defRPr/>
            </a:pPr>
            <a:endParaRPr lang="en-US" dirty="0"/>
          </a:p>
          <a:p>
            <a:r>
              <a:rPr lang="en-US" dirty="0"/>
              <a:t>This is part of the Tompkins County website, the </a:t>
            </a:r>
            <a:r>
              <a:rPr lang="en-US" dirty="0" smtClean="0"/>
              <a:t>one-stop</a:t>
            </a:r>
            <a:r>
              <a:rPr lang="en-US" dirty="0"/>
              <a:t>, online community resource for Tompkins County.</a:t>
            </a:r>
          </a:p>
          <a:p>
            <a:endParaRPr lang="en-US" dirty="0"/>
          </a:p>
          <a:p>
            <a:r>
              <a:rPr lang="en-US" b="0" i="0" dirty="0" smtClean="0">
                <a:effectLst/>
              </a:rPr>
              <a:t>The Tompkins County website provides convenient access to Tompkins County information and services, and makes it easier than ever to do business with Tompkins County.</a:t>
            </a:r>
          </a:p>
          <a:p>
            <a:pPr defTabSz="924458">
              <a:defRPr/>
            </a:pPr>
            <a:endParaRPr lang="en-US" dirty="0"/>
          </a:p>
          <a:p>
            <a:pPr defTabSz="924458">
              <a:defRPr/>
            </a:pPr>
            <a:r>
              <a:rPr lang="en-US" dirty="0"/>
              <a:t>This is a demonstration </a:t>
            </a:r>
            <a:r>
              <a:rPr lang="en-US" dirty="0" smtClean="0"/>
              <a:t>project that has received support from the State Archives.  A project all about creating </a:t>
            </a:r>
            <a:r>
              <a:rPr lang="en-US" dirty="0"/>
              <a:t>a model that can be used by other governments.  </a:t>
            </a:r>
            <a:r>
              <a:rPr lang="en-US" dirty="0"/>
              <a:t>A project to show another repository how to do something. This is how you do it.</a:t>
            </a:r>
          </a:p>
          <a:p>
            <a:endParaRPr lang="en-US" dirty="0"/>
          </a:p>
          <a:p>
            <a:r>
              <a:rPr lang="en-US" dirty="0"/>
              <a:t>Document process, roles, responsibilities.  Create a recipe. More important then the finished product.</a:t>
            </a:r>
          </a:p>
        </p:txBody>
      </p:sp>
      <p:sp>
        <p:nvSpPr>
          <p:cNvPr id="4" name="Slide Number Placeholder 3"/>
          <p:cNvSpPr>
            <a:spLocks noGrp="1"/>
          </p:cNvSpPr>
          <p:nvPr>
            <p:ph type="sldNum" sz="quarter" idx="10"/>
          </p:nvPr>
        </p:nvSpPr>
        <p:spPr/>
        <p:txBody>
          <a:bodyPr/>
          <a:lstStyle/>
          <a:p>
            <a:fld id="{20D7B620-12A5-46F4-AA3B-066BC2E3E406}" type="slidenum">
              <a:rPr lang="en-US" smtClean="0"/>
              <a:t>13</a:t>
            </a:fld>
            <a:endParaRPr lang="en-US" dirty="0"/>
          </a:p>
        </p:txBody>
      </p:sp>
    </p:spTree>
    <p:extLst>
      <p:ext uri="{BB962C8B-B14F-4D97-AF65-F5344CB8AC3E}">
        <p14:creationId xmlns:p14="http://schemas.microsoft.com/office/powerpoint/2010/main" val="100829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Jewish Buffalo Archives Project is </a:t>
            </a:r>
            <a:r>
              <a:rPr lang="en-US" dirty="0" smtClean="0"/>
              <a:t>building a collection of historical </a:t>
            </a:r>
            <a:r>
              <a:rPr lang="en-US" dirty="0" smtClean="0"/>
              <a:t>records of the Jewish communities of Greater Buffalo. </a:t>
            </a:r>
            <a:endParaRPr lang="en-US" dirty="0" smtClean="0"/>
          </a:p>
          <a:p>
            <a:r>
              <a:rPr lang="en-US" dirty="0" smtClean="0"/>
              <a:t>Their </a:t>
            </a:r>
            <a:r>
              <a:rPr lang="en-US" dirty="0" smtClean="0"/>
              <a:t>goal is to save and preserve these materials so future generations will be able to learn and grow from the legacy of forebears. </a:t>
            </a:r>
            <a:endParaRPr lang="en-US" dirty="0" smtClean="0"/>
          </a:p>
          <a:p>
            <a:r>
              <a:rPr lang="en-US" dirty="0" smtClean="0"/>
              <a:t>They </a:t>
            </a:r>
            <a:r>
              <a:rPr lang="en-US" b="1" dirty="0" smtClean="0"/>
              <a:t>collect:</a:t>
            </a:r>
            <a:r>
              <a:rPr lang="en-US" dirty="0" smtClean="0"/>
              <a:t> Family papers,</a:t>
            </a:r>
            <a:r>
              <a:rPr lang="en-US" baseline="0" dirty="0" smtClean="0"/>
              <a:t> </a:t>
            </a:r>
            <a:r>
              <a:rPr lang="en-US" dirty="0" smtClean="0"/>
              <a:t>Diaries, memoirs, scrapbooks,</a:t>
            </a:r>
            <a:r>
              <a:rPr lang="en-US" baseline="0" dirty="0" smtClean="0"/>
              <a:t> </a:t>
            </a:r>
            <a:r>
              <a:rPr lang="en-US" dirty="0" smtClean="0"/>
              <a:t>photographs,</a:t>
            </a:r>
            <a:r>
              <a:rPr lang="en-US" baseline="0" dirty="0" smtClean="0"/>
              <a:t> </a:t>
            </a:r>
            <a:r>
              <a:rPr lang="en-US" dirty="0" smtClean="0"/>
              <a:t>Business and organizational records, and </a:t>
            </a:r>
            <a:r>
              <a:rPr lang="en-US" dirty="0" smtClean="0">
                <a:hlinkClick r:id="rId3"/>
              </a:rPr>
              <a:t>Oral </a:t>
            </a:r>
            <a:r>
              <a:rPr lang="en-US" dirty="0" smtClean="0">
                <a:hlinkClick r:id="rId3"/>
              </a:rPr>
              <a:t>histories</a:t>
            </a:r>
            <a:r>
              <a:rPr lang="en-US" dirty="0" smtClean="0"/>
              <a:t>.</a:t>
            </a:r>
          </a:p>
          <a:p>
            <a:endParaRPr lang="en-US" dirty="0" smtClean="0"/>
          </a:p>
          <a:p>
            <a:r>
              <a:rPr lang="en-US" dirty="0" smtClean="0"/>
              <a:t>This project started about under ten years ago as just a concept</a:t>
            </a:r>
          </a:p>
          <a:p>
            <a:r>
              <a:rPr lang="en-US" dirty="0" smtClean="0"/>
              <a:t>Documentation</a:t>
            </a:r>
            <a:r>
              <a:rPr lang="en-US" baseline="0" dirty="0" smtClean="0"/>
              <a:t> process was supported by</a:t>
            </a:r>
            <a:r>
              <a:rPr lang="en-US" dirty="0" smtClean="0"/>
              <a:t> two DHP documentation grants, 2008</a:t>
            </a:r>
            <a:r>
              <a:rPr lang="en-US" baseline="0" dirty="0" smtClean="0"/>
              <a:t> and 2011</a:t>
            </a:r>
            <a:endParaRPr lang="en-US" dirty="0" smtClean="0"/>
          </a:p>
          <a:p>
            <a:r>
              <a:rPr lang="en-US" dirty="0" smtClean="0"/>
              <a:t>Project obtained matching monies from</a:t>
            </a:r>
            <a:r>
              <a:rPr lang="en-US" baseline="0" dirty="0" smtClean="0"/>
              <a:t> </a:t>
            </a:r>
            <a:r>
              <a:rPr lang="en-US" dirty="0" smtClean="0"/>
              <a:t>the Foundation for Jewish </a:t>
            </a:r>
            <a:r>
              <a:rPr lang="en-US" dirty="0" smtClean="0"/>
              <a:t>Philanthropies and</a:t>
            </a:r>
            <a:endParaRPr lang="en-US" dirty="0" smtClean="0"/>
          </a:p>
          <a:p>
            <a:pPr defTabSz="924458">
              <a:defRPr/>
            </a:pPr>
            <a:r>
              <a:rPr lang="en-US" dirty="0" smtClean="0"/>
              <a:t>Funding from Western NY LRC</a:t>
            </a:r>
          </a:p>
          <a:p>
            <a:r>
              <a:rPr lang="en-US" dirty="0" smtClean="0"/>
              <a:t>One</a:t>
            </a:r>
            <a:r>
              <a:rPr lang="en-US" baseline="0" dirty="0" smtClean="0"/>
              <a:t> of the requirements of a DHP documentation project is to find  a repository</a:t>
            </a:r>
          </a:p>
          <a:p>
            <a:r>
              <a:rPr lang="en-US" dirty="0" smtClean="0"/>
              <a:t>That repository is U </a:t>
            </a:r>
            <a:r>
              <a:rPr lang="en-US" dirty="0" smtClean="0"/>
              <a:t>Archives at UB</a:t>
            </a:r>
          </a:p>
          <a:p>
            <a:r>
              <a:rPr lang="en-US" dirty="0" smtClean="0"/>
              <a:t>Deposited records</a:t>
            </a:r>
            <a:r>
              <a:rPr lang="en-US" baseline="0" dirty="0" smtClean="0"/>
              <a:t> there-</a:t>
            </a:r>
            <a:r>
              <a:rPr lang="en-US" baseline="0" dirty="0" smtClean="0"/>
              <a:t>-130 CF in 2012</a:t>
            </a:r>
            <a:endParaRPr lang="en-US" dirty="0" smtClean="0"/>
          </a:p>
          <a:p>
            <a:r>
              <a:rPr lang="en-US" dirty="0" smtClean="0"/>
              <a:t>Digital collection launched on NY Heritage</a:t>
            </a:r>
            <a:r>
              <a:rPr lang="en-US" baseline="0" dirty="0" smtClean="0"/>
              <a:t> ca. 300 images</a:t>
            </a:r>
            <a:endParaRPr lang="en-US" dirty="0" smtClean="0"/>
          </a:p>
          <a:p>
            <a:endParaRPr lang="en-US" dirty="0" smtClean="0"/>
          </a:p>
          <a:p>
            <a:r>
              <a:rPr lang="en-US" dirty="0" smtClean="0"/>
              <a:t>Trajectory here--From an notion to a physical collection </a:t>
            </a:r>
            <a:r>
              <a:rPr lang="en-US" dirty="0" smtClean="0"/>
              <a:t>of well over 100 CF to </a:t>
            </a:r>
            <a:r>
              <a:rPr lang="en-US" dirty="0" smtClean="0"/>
              <a:t>an archives that is housed</a:t>
            </a:r>
            <a:r>
              <a:rPr lang="en-US" baseline="0" dirty="0" smtClean="0"/>
              <a:t> at a major research library where it will be preserved and made available for research.</a:t>
            </a:r>
          </a:p>
          <a:p>
            <a:endParaRPr lang="en-US" dirty="0" smtClean="0"/>
          </a:p>
          <a:p>
            <a:r>
              <a:rPr lang="en-US" dirty="0" smtClean="0"/>
              <a:t>And</a:t>
            </a:r>
            <a:r>
              <a:rPr lang="en-US" baseline="0" dirty="0" smtClean="0"/>
              <a:t> the project is still going strong, </a:t>
            </a:r>
            <a:endParaRPr lang="en-US" dirty="0" smtClean="0"/>
          </a:p>
          <a:p>
            <a:endParaRPr lang="en-US" dirty="0" smtClean="0"/>
          </a:p>
          <a:p>
            <a:r>
              <a:rPr lang="en-US" dirty="0" smtClean="0"/>
              <a:t>AND</a:t>
            </a:r>
            <a:r>
              <a:rPr lang="en-US" baseline="0" dirty="0" smtClean="0"/>
              <a:t> STILL COLLECTING!</a:t>
            </a:r>
            <a:endParaRPr lang="en-US" dirty="0" smtClean="0"/>
          </a:p>
        </p:txBody>
      </p:sp>
      <p:sp>
        <p:nvSpPr>
          <p:cNvPr id="4" name="Slide Number Placeholder 3"/>
          <p:cNvSpPr>
            <a:spLocks noGrp="1"/>
          </p:cNvSpPr>
          <p:nvPr>
            <p:ph type="sldNum" sz="quarter" idx="10"/>
          </p:nvPr>
        </p:nvSpPr>
        <p:spPr/>
        <p:txBody>
          <a:bodyPr/>
          <a:lstStyle/>
          <a:p>
            <a:fld id="{20D7B620-12A5-46F4-AA3B-066BC2E3E406}" type="slidenum">
              <a:rPr lang="en-US" smtClean="0"/>
              <a:t>14</a:t>
            </a:fld>
            <a:endParaRPr lang="en-US" dirty="0"/>
          </a:p>
        </p:txBody>
      </p:sp>
    </p:spTree>
    <p:extLst>
      <p:ext uri="{BB962C8B-B14F-4D97-AF65-F5344CB8AC3E}">
        <p14:creationId xmlns:p14="http://schemas.microsoft.com/office/powerpoint/2010/main" val="69580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Series </a:t>
            </a:r>
            <a:r>
              <a:rPr lang="en-US" dirty="0" smtClean="0"/>
              <a:t>of three consecutive DHP </a:t>
            </a:r>
            <a:r>
              <a:rPr lang="en-US" dirty="0" smtClean="0"/>
              <a:t>documentation </a:t>
            </a:r>
            <a:r>
              <a:rPr lang="en-US" dirty="0" smtClean="0"/>
              <a:t>grants from </a:t>
            </a:r>
            <a:r>
              <a:rPr lang="en-US" dirty="0" smtClean="0"/>
              <a:t>2009-2012 built a collection documenting LGBT history in Rochester</a:t>
            </a:r>
          </a:p>
          <a:p>
            <a:endParaRPr lang="en-US" dirty="0" smtClean="0"/>
          </a:p>
          <a:p>
            <a:r>
              <a:rPr lang="en-US" dirty="0" smtClean="0"/>
              <a:t>Gay Alliance of the Genesee </a:t>
            </a:r>
            <a:r>
              <a:rPr lang="en-US" dirty="0" smtClean="0"/>
              <a:t>Valley</a:t>
            </a:r>
          </a:p>
          <a:p>
            <a:endParaRPr lang="en-US" dirty="0" smtClean="0"/>
          </a:p>
          <a:p>
            <a:pPr marL="173336" indent="-173336">
              <a:buFont typeface="Arial" panose="020B0604020202020204" pitchFamily="34" charset="0"/>
              <a:buChar char="•"/>
            </a:pPr>
            <a:r>
              <a:rPr lang="en-US" baseline="0" dirty="0" smtClean="0"/>
              <a:t>Documented the history of the LGBT community in Rochester. </a:t>
            </a:r>
          </a:p>
          <a:p>
            <a:pPr marL="173336" indent="-173336">
              <a:buFont typeface="Arial" panose="020B0604020202020204" pitchFamily="34" charset="0"/>
              <a:buChar char="•"/>
            </a:pPr>
            <a:r>
              <a:rPr lang="en-US" baseline="0" dirty="0" smtClean="0"/>
              <a:t>Surveyed 137 organizations 120 CF</a:t>
            </a:r>
          </a:p>
          <a:p>
            <a:pPr marL="173336" indent="-173336">
              <a:buFont typeface="Arial" panose="020B0604020202020204" pitchFamily="34" charset="0"/>
              <a:buChar char="•"/>
            </a:pPr>
            <a:r>
              <a:rPr lang="en-US" baseline="0" dirty="0" smtClean="0"/>
              <a:t>Identified hundreds of organizations—potential records sources/creators</a:t>
            </a:r>
          </a:p>
          <a:p>
            <a:pPr marL="173336" indent="-173336">
              <a:buFont typeface="Arial" panose="020B0604020202020204" pitchFamily="34" charset="0"/>
              <a:buChar char="•"/>
            </a:pPr>
            <a:r>
              <a:rPr lang="en-US" baseline="0" dirty="0" smtClean="0"/>
              <a:t>ID’d and placed in repositories 19 series from gay </a:t>
            </a:r>
            <a:r>
              <a:rPr lang="en-US" baseline="0" dirty="0" smtClean="0"/>
              <a:t>organizations</a:t>
            </a:r>
            <a:endParaRPr lang="en-US" baseline="0" dirty="0" smtClean="0"/>
          </a:p>
          <a:p>
            <a:pPr marL="173336" indent="-173336">
              <a:buFont typeface="Arial" panose="020B0604020202020204" pitchFamily="34" charset="0"/>
              <a:buChar char="•"/>
            </a:pPr>
            <a:r>
              <a:rPr lang="en-US" baseline="0" dirty="0" smtClean="0"/>
              <a:t>Repositories:  Cornell and University of Rochester</a:t>
            </a:r>
          </a:p>
          <a:p>
            <a:pPr marL="173336" indent="-173336">
              <a:buFont typeface="Arial" panose="020B0604020202020204" pitchFamily="34" charset="0"/>
              <a:buChar char="•"/>
            </a:pPr>
            <a:r>
              <a:rPr lang="en-US" baseline="0" dirty="0" smtClean="0"/>
              <a:t>Created finding aids</a:t>
            </a:r>
          </a:p>
          <a:p>
            <a:pPr marL="173336" indent="-173336">
              <a:buFont typeface="Arial" panose="020B0604020202020204" pitchFamily="34" charset="0"/>
              <a:buChar char="•"/>
            </a:pPr>
            <a:r>
              <a:rPr lang="en-US" baseline="0" dirty="0" smtClean="0"/>
              <a:t>Used Empty Closet, oldest continuously published gay newspaper in NY for outreach about the project and the importance of records</a:t>
            </a:r>
          </a:p>
          <a:p>
            <a:pPr marL="173336" indent="-173336">
              <a:buFont typeface="Arial" panose="020B0604020202020204" pitchFamily="34" charset="0"/>
              <a:buChar char="•"/>
            </a:pPr>
            <a:r>
              <a:rPr lang="en-US" baseline="0" dirty="0" smtClean="0"/>
              <a:t>Ongoing projects:</a:t>
            </a:r>
          </a:p>
          <a:p>
            <a:pPr marL="635565" lvl="1" indent="-173336">
              <a:buFont typeface="Arial" panose="020B0604020202020204" pitchFamily="34" charset="0"/>
              <a:buChar char="•"/>
            </a:pPr>
            <a:r>
              <a:rPr lang="en-US" baseline="0" dirty="0" smtClean="0"/>
              <a:t>Writing and publishing a history</a:t>
            </a:r>
          </a:p>
          <a:p>
            <a:pPr marL="635565" lvl="1" indent="-173336">
              <a:buFont typeface="Arial" panose="020B0604020202020204" pitchFamily="34" charset="0"/>
              <a:buChar char="•"/>
            </a:pPr>
            <a:r>
              <a:rPr lang="en-US" baseline="0" dirty="0" smtClean="0"/>
              <a:t>Documentary film:  Shoulders to Stand On</a:t>
            </a:r>
          </a:p>
          <a:p>
            <a:pPr marL="635565" lvl="1" indent="-173336">
              <a:buFont typeface="Arial" panose="020B0604020202020204" pitchFamily="34" charset="0"/>
              <a:buChar char="•"/>
            </a:pPr>
            <a:r>
              <a:rPr lang="en-US" baseline="0" dirty="0" smtClean="0"/>
              <a:t>Oral histories</a:t>
            </a:r>
          </a:p>
          <a:p>
            <a:pPr marL="635565" lvl="1" indent="-173336">
              <a:buFont typeface="Arial" panose="020B0604020202020204" pitchFamily="34" charset="0"/>
              <a:buChar char="•"/>
            </a:pPr>
            <a:r>
              <a:rPr lang="en-US" baseline="0" dirty="0" smtClean="0"/>
              <a:t>Educational kit</a:t>
            </a:r>
          </a:p>
          <a:p>
            <a:pPr marL="635565" lvl="1" indent="-173336">
              <a:buFont typeface="Arial" panose="020B0604020202020204" pitchFamily="34" charset="0"/>
              <a:buChar char="•"/>
            </a:pPr>
            <a:r>
              <a:rPr lang="en-US" baseline="0" dirty="0" smtClean="0"/>
              <a:t>Free screenings in public libraries—to connect w undocumented and underserved population in the LGBT community</a:t>
            </a:r>
          </a:p>
          <a:p>
            <a:pPr marL="635565" lvl="1" indent="-173336">
              <a:buFont typeface="Arial" panose="020B0604020202020204" pitchFamily="34" charset="0"/>
              <a:buChar char="•"/>
            </a:pPr>
            <a:r>
              <a:rPr lang="en-US" dirty="0" smtClean="0"/>
              <a:t>Empty Closet Newspaper digitized 2010—U of R</a:t>
            </a:r>
            <a:endParaRPr lang="en-US" baseline="0" dirty="0" smtClean="0"/>
          </a:p>
          <a:p>
            <a:endParaRPr lang="en-US" dirty="0" smtClean="0"/>
          </a:p>
          <a:p>
            <a:r>
              <a:rPr lang="en-US" dirty="0" smtClean="0"/>
              <a:t>What</a:t>
            </a:r>
            <a:r>
              <a:rPr lang="en-US" baseline="0" dirty="0" smtClean="0"/>
              <a:t> makes this project sustainable?</a:t>
            </a:r>
          </a:p>
          <a:p>
            <a:r>
              <a:rPr lang="en-US" dirty="0" smtClean="0"/>
              <a:t>Committed leaders</a:t>
            </a:r>
          </a:p>
          <a:p>
            <a:r>
              <a:rPr lang="en-US" dirty="0" smtClean="0"/>
              <a:t>Found</a:t>
            </a:r>
            <a:r>
              <a:rPr lang="en-US" baseline="0" dirty="0" smtClean="0"/>
              <a:t> robust, reliable structures and systems to perpetuate the </a:t>
            </a:r>
            <a:r>
              <a:rPr lang="en-US" baseline="0" dirty="0" smtClean="0"/>
              <a:t>effort:</a:t>
            </a:r>
            <a:endParaRPr lang="en-US" baseline="0" dirty="0" smtClean="0"/>
          </a:p>
          <a:p>
            <a:endParaRPr lang="en-US" baseline="0" dirty="0" smtClean="0"/>
          </a:p>
          <a:p>
            <a:r>
              <a:rPr lang="en-US" baseline="0" dirty="0" smtClean="0"/>
              <a:t>Stable repositories in Cornell and U Rochester</a:t>
            </a:r>
          </a:p>
          <a:p>
            <a:r>
              <a:rPr lang="en-US" baseline="0" dirty="0" smtClean="0"/>
              <a:t>Newspaper for continuous reporting and outreach</a:t>
            </a:r>
          </a:p>
          <a:p>
            <a:r>
              <a:rPr lang="en-US" dirty="0" smtClean="0"/>
              <a:t>And like the Buffalo Jewish Archives Project, still collecting</a:t>
            </a:r>
          </a:p>
          <a:p>
            <a:endParaRPr lang="en-US" dirty="0"/>
          </a:p>
        </p:txBody>
      </p:sp>
      <p:sp>
        <p:nvSpPr>
          <p:cNvPr id="4" name="Slide Number Placeholder 3"/>
          <p:cNvSpPr>
            <a:spLocks noGrp="1"/>
          </p:cNvSpPr>
          <p:nvPr>
            <p:ph type="sldNum" sz="quarter" idx="10"/>
          </p:nvPr>
        </p:nvSpPr>
        <p:spPr/>
        <p:txBody>
          <a:bodyPr/>
          <a:lstStyle/>
          <a:p>
            <a:fld id="{20D7B620-12A5-46F4-AA3B-066BC2E3E406}" type="slidenum">
              <a:rPr lang="en-US" smtClean="0"/>
              <a:t>15</a:t>
            </a:fld>
            <a:endParaRPr lang="en-US" dirty="0"/>
          </a:p>
        </p:txBody>
      </p:sp>
    </p:spTree>
    <p:extLst>
      <p:ext uri="{BB962C8B-B14F-4D97-AF65-F5344CB8AC3E}">
        <p14:creationId xmlns:p14="http://schemas.microsoft.com/office/powerpoint/2010/main" val="1729682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Opportunities—not exhaustive!</a:t>
            </a:r>
          </a:p>
          <a:p>
            <a:endParaRPr lang="en-US" dirty="0"/>
          </a:p>
          <a:p>
            <a:r>
              <a:rPr lang="en-US" dirty="0"/>
              <a:t>What is basic program building?</a:t>
            </a:r>
          </a:p>
          <a:p>
            <a:pPr marL="173336" indent="-173336">
              <a:buFont typeface="Arial"/>
              <a:buChar char="•"/>
            </a:pPr>
            <a:r>
              <a:rPr lang="en-US" dirty="0"/>
              <a:t>Planning </a:t>
            </a:r>
          </a:p>
          <a:p>
            <a:pPr marL="173336" indent="-173336">
              <a:buFont typeface="Arial"/>
              <a:buChar char="•"/>
            </a:pPr>
            <a:r>
              <a:rPr lang="en-US" dirty="0"/>
              <a:t>Policies and procedures</a:t>
            </a:r>
          </a:p>
          <a:p>
            <a:pPr marL="173336" indent="-173336">
              <a:buFont typeface="Arial"/>
              <a:buChar char="•"/>
            </a:pPr>
            <a:r>
              <a:rPr lang="en-US" dirty="0"/>
              <a:t>Staff development</a:t>
            </a:r>
          </a:p>
          <a:p>
            <a:pPr marL="173336" indent="-173336">
              <a:buFont typeface="Arial"/>
              <a:buChar char="•"/>
            </a:pPr>
            <a:r>
              <a:rPr lang="en-US" dirty="0"/>
              <a:t>Advocacy</a:t>
            </a:r>
          </a:p>
          <a:p>
            <a:endParaRPr lang="en-US" dirty="0"/>
          </a:p>
          <a:p>
            <a:r>
              <a:rPr lang="en-US" dirty="0"/>
              <a:t>MANY</a:t>
            </a:r>
          </a:p>
          <a:p>
            <a:r>
              <a:rPr lang="en-US" dirty="0" smtClean="0"/>
              <a:t>Mini-grants—board</a:t>
            </a:r>
            <a:r>
              <a:rPr lang="en-US" dirty="0"/>
              <a:t>, audience, membership, or program development; strategic or long-range planning; staff training, marketing, exhibitions, collections, or museum education.  </a:t>
            </a:r>
            <a:r>
              <a:rPr lang="en-US" dirty="0"/>
              <a:t>Traditional consultancies as well as mentoring relationships are welcome. Up to 5k</a:t>
            </a:r>
          </a:p>
          <a:p>
            <a:endParaRPr lang="en-US" dirty="0" smtClean="0"/>
          </a:p>
          <a:p>
            <a:r>
              <a:rPr lang="en-US" dirty="0" smtClean="0"/>
              <a:t>Travel</a:t>
            </a:r>
            <a:r>
              <a:rPr lang="en-US" dirty="0"/>
              <a:t>.</a:t>
            </a:r>
          </a:p>
          <a:p>
            <a:pPr marL="173336" indent="-173336">
              <a:buFont typeface="Arial"/>
              <a:buChar char="•"/>
            </a:pPr>
            <a:r>
              <a:rPr lang="en-US" dirty="0"/>
              <a:t>to view exemplary exhibitions, collections management projects or interpretive programs in New York State.</a:t>
            </a:r>
          </a:p>
          <a:p>
            <a:r>
              <a:rPr lang="en-US" dirty="0"/>
              <a:t>•    Travel and registration fees for professional conferences or workshops in New York </a:t>
            </a:r>
            <a:r>
              <a:rPr lang="en-US" dirty="0" smtClean="0"/>
              <a:t>State</a:t>
            </a:r>
            <a:r>
              <a:rPr lang="en-US" baseline="0" dirty="0" smtClean="0"/>
              <a:t> and beyond</a:t>
            </a:r>
            <a:endParaRPr lang="en-US" dirty="0"/>
          </a:p>
          <a:p>
            <a:r>
              <a:rPr lang="en-US" dirty="0"/>
              <a:t>•    Travel to conduct research in New York State related to your institution's collections or exhibitions.</a:t>
            </a:r>
          </a:p>
          <a:p>
            <a:r>
              <a:rPr lang="en-US" dirty="0" smtClean="0"/>
              <a:t>•</a:t>
            </a:r>
            <a:r>
              <a:rPr lang="en-US" dirty="0"/>
              <a:t>    Registration fees for online training courses &amp; in-person classes</a:t>
            </a:r>
          </a:p>
          <a:p>
            <a:pPr marL="173336" indent="-173336">
              <a:buFont typeface="Arial"/>
              <a:buChar char="•"/>
            </a:pPr>
            <a:r>
              <a:rPr lang="en-US" dirty="0"/>
              <a:t>Up to 1k</a:t>
            </a:r>
          </a:p>
          <a:p>
            <a:endParaRPr lang="en-US" dirty="0" smtClean="0"/>
          </a:p>
          <a:p>
            <a:r>
              <a:rPr lang="en-US" dirty="0" smtClean="0"/>
              <a:t>NYCH</a:t>
            </a:r>
            <a:r>
              <a:rPr lang="en-US" dirty="0"/>
              <a:t>—</a:t>
            </a:r>
            <a:r>
              <a:rPr lang="en-US" b="1" dirty="0"/>
              <a:t>$1,500</a:t>
            </a:r>
            <a:r>
              <a:rPr lang="en-US" dirty="0"/>
              <a:t> </a:t>
            </a:r>
            <a:r>
              <a:rPr lang="en-US" b="1" dirty="0"/>
              <a:t>to develop </a:t>
            </a:r>
            <a:r>
              <a:rPr lang="en-US" b="1" dirty="0" smtClean="0"/>
              <a:t> ideas</a:t>
            </a:r>
            <a:r>
              <a:rPr lang="en-US" dirty="0" smtClean="0"/>
              <a:t> for </a:t>
            </a:r>
            <a:r>
              <a:rPr lang="en-US" dirty="0"/>
              <a:t>public humanities programs that are built in partnership with your community</a:t>
            </a:r>
          </a:p>
          <a:p>
            <a:endParaRPr lang="en-US" dirty="0"/>
          </a:p>
          <a:p>
            <a:r>
              <a:rPr lang="en-US" dirty="0"/>
              <a:t>The William G. Pomeroy Foundation will offer 10 competitive need based scholarships of $1,000 each for historical societies in New York State for professional development. </a:t>
            </a:r>
          </a:p>
          <a:p>
            <a:endParaRPr lang="en-US" dirty="0"/>
          </a:p>
          <a:p>
            <a:endParaRPr lang="en-US" dirty="0"/>
          </a:p>
        </p:txBody>
      </p:sp>
      <p:sp>
        <p:nvSpPr>
          <p:cNvPr id="4" name="Slide Number Placeholder 3"/>
          <p:cNvSpPr>
            <a:spLocks noGrp="1"/>
          </p:cNvSpPr>
          <p:nvPr>
            <p:ph type="sldNum" sz="quarter" idx="10"/>
          </p:nvPr>
        </p:nvSpPr>
        <p:spPr/>
        <p:txBody>
          <a:bodyPr/>
          <a:lstStyle/>
          <a:p>
            <a:fld id="{20D7B620-12A5-46F4-AA3B-066BC2E3E406}" type="slidenum">
              <a:rPr lang="en-US" smtClean="0"/>
              <a:t>16</a:t>
            </a:fld>
            <a:endParaRPr lang="en-US" dirty="0"/>
          </a:p>
        </p:txBody>
      </p:sp>
    </p:spTree>
    <p:extLst>
      <p:ext uri="{BB962C8B-B14F-4D97-AF65-F5344CB8AC3E}">
        <p14:creationId xmlns:p14="http://schemas.microsoft.com/office/powerpoint/2010/main" val="228267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I mean?</a:t>
            </a:r>
          </a:p>
          <a:p>
            <a:r>
              <a:rPr lang="en-US" dirty="0" smtClean="0"/>
              <a:t>Conservation</a:t>
            </a:r>
          </a:p>
          <a:p>
            <a:r>
              <a:rPr lang="en-US" dirty="0" smtClean="0"/>
              <a:t>Disaster</a:t>
            </a:r>
            <a:r>
              <a:rPr lang="en-US" baseline="0" dirty="0" smtClean="0"/>
              <a:t> prep</a:t>
            </a:r>
          </a:p>
          <a:p>
            <a:r>
              <a:rPr lang="en-US" baseline="0" dirty="0" smtClean="0"/>
              <a:t>Storage environment improvements</a:t>
            </a:r>
          </a:p>
          <a:p>
            <a:r>
              <a:rPr lang="en-US" baseline="0" dirty="0" smtClean="0"/>
              <a:t>Security</a:t>
            </a:r>
          </a:p>
          <a:p>
            <a:r>
              <a:rPr lang="en-US" baseline="0" dirty="0" smtClean="0"/>
              <a:t>Records management</a:t>
            </a:r>
            <a:endParaRPr lang="en-US" baseline="0" dirty="0" smtClean="0"/>
          </a:p>
          <a:p>
            <a:r>
              <a:rPr lang="en-US" baseline="0" dirty="0" smtClean="0"/>
              <a:t>Inventory</a:t>
            </a:r>
          </a:p>
          <a:p>
            <a:r>
              <a:rPr lang="en-US" baseline="0" dirty="0" smtClean="0"/>
              <a:t>Collection development</a:t>
            </a:r>
          </a:p>
          <a:p>
            <a:r>
              <a:rPr lang="en-US" baseline="0" dirty="0" smtClean="0"/>
              <a:t>Documentation</a:t>
            </a:r>
          </a:p>
          <a:p>
            <a:r>
              <a:rPr lang="en-US" baseline="0" dirty="0" smtClean="0"/>
              <a:t>A&amp;D</a:t>
            </a:r>
          </a:p>
          <a:p>
            <a:r>
              <a:rPr lang="en-US" baseline="0" dirty="0" smtClean="0"/>
              <a:t>Digitization</a:t>
            </a:r>
          </a:p>
          <a:p>
            <a:endParaRPr lang="en-US" dirty="0" smtClean="0"/>
          </a:p>
          <a:p>
            <a:endParaRPr lang="en-US" dirty="0" smtClean="0"/>
          </a:p>
          <a:p>
            <a:r>
              <a:rPr lang="en-US" dirty="0" smtClean="0"/>
              <a:t>NYS Library Conservation/Preservation</a:t>
            </a:r>
          </a:p>
          <a:p>
            <a:r>
              <a:rPr lang="en-US" dirty="0" smtClean="0"/>
              <a:t>Conservation treatment and rehousing,</a:t>
            </a:r>
            <a:r>
              <a:rPr lang="en-US" baseline="0" dirty="0" smtClean="0"/>
              <a:t> reformatting, surveys, etc.</a:t>
            </a:r>
            <a:endParaRPr lang="en-US" dirty="0" smtClean="0"/>
          </a:p>
          <a:p>
            <a:endParaRPr lang="en-US" dirty="0" smtClean="0"/>
          </a:p>
          <a:p>
            <a:r>
              <a:rPr lang="en-US" dirty="0" smtClean="0"/>
              <a:t>GHHN</a:t>
            </a:r>
          </a:p>
          <a:p>
            <a:r>
              <a:rPr lang="en-US" dirty="0" smtClean="0"/>
              <a:t>Conservation</a:t>
            </a:r>
            <a:r>
              <a:rPr lang="en-US" baseline="0" dirty="0" smtClean="0"/>
              <a:t> of wide range of artifacts—not just archives</a:t>
            </a:r>
            <a:endParaRPr lang="en-US" dirty="0" smtClean="0"/>
          </a:p>
          <a:p>
            <a:endParaRPr lang="en-US" dirty="0" smtClean="0"/>
          </a:p>
          <a:p>
            <a:r>
              <a:rPr lang="en-US" dirty="0" smtClean="0"/>
              <a:t>RBDB—State funds administered by the 3Rs Library Councils to fund digitization, metadata, retrospective conversion</a:t>
            </a:r>
          </a:p>
          <a:p>
            <a:r>
              <a:rPr lang="en-US" dirty="0" smtClean="0"/>
              <a:t>Grants tend</a:t>
            </a:r>
            <a:r>
              <a:rPr lang="en-US" baseline="0" dirty="0" smtClean="0"/>
              <a:t> to be less than $20,000</a:t>
            </a:r>
          </a:p>
          <a:p>
            <a:r>
              <a:rPr lang="en-US" dirty="0" smtClean="0">
                <a:effectLst/>
              </a:rPr>
              <a:t>The activities listed below may be carried out by the system, through member projects, or a combination of both. </a:t>
            </a:r>
          </a:p>
          <a:p>
            <a:endParaRPr lang="en-US" dirty="0" smtClean="0">
              <a:effectLst/>
            </a:endParaRPr>
          </a:p>
          <a:p>
            <a:r>
              <a:rPr lang="en-US" dirty="0" smtClean="0">
                <a:effectLst/>
              </a:rPr>
              <a:t>Historic Preservation grants—for those archives stored in a historic building</a:t>
            </a:r>
          </a:p>
          <a:p>
            <a:r>
              <a:rPr lang="en-US" dirty="0" smtClean="0">
                <a:effectLst/>
              </a:rPr>
              <a:t>Landmarks Conservancy—houses of worship</a:t>
            </a:r>
            <a:endParaRPr lang="en-US" dirty="0"/>
          </a:p>
        </p:txBody>
      </p:sp>
      <p:sp>
        <p:nvSpPr>
          <p:cNvPr id="4" name="Slide Number Placeholder 3"/>
          <p:cNvSpPr>
            <a:spLocks noGrp="1"/>
          </p:cNvSpPr>
          <p:nvPr>
            <p:ph type="sldNum" sz="quarter" idx="10"/>
          </p:nvPr>
        </p:nvSpPr>
        <p:spPr/>
        <p:txBody>
          <a:bodyPr/>
          <a:lstStyle/>
          <a:p>
            <a:fld id="{20D7B620-12A5-46F4-AA3B-066BC2E3E406}" type="slidenum">
              <a:rPr lang="en-US" smtClean="0"/>
              <a:t>17</a:t>
            </a:fld>
            <a:endParaRPr lang="en-US" dirty="0"/>
          </a:p>
        </p:txBody>
      </p:sp>
    </p:spTree>
    <p:extLst>
      <p:ext uri="{BB962C8B-B14F-4D97-AF65-F5344CB8AC3E}">
        <p14:creationId xmlns:p14="http://schemas.microsoft.com/office/powerpoint/2010/main" val="3257083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a:t>
            </a:r>
            <a:r>
              <a:rPr lang="en-US" baseline="0" dirty="0" smtClean="0"/>
              <a:t> I mean?</a:t>
            </a:r>
          </a:p>
          <a:p>
            <a:r>
              <a:rPr lang="en-US" baseline="0" dirty="0" smtClean="0"/>
              <a:t>Exhibits</a:t>
            </a:r>
          </a:p>
          <a:p>
            <a:r>
              <a:rPr lang="en-US" baseline="0" dirty="0" smtClean="0"/>
              <a:t>Educational Uses of Records</a:t>
            </a:r>
          </a:p>
          <a:p>
            <a:r>
              <a:rPr lang="en-US" baseline="0" dirty="0" smtClean="0"/>
              <a:t>Public events</a:t>
            </a:r>
          </a:p>
          <a:p>
            <a:r>
              <a:rPr lang="en-US" baseline="0" dirty="0" smtClean="0"/>
              <a:t>Educational Services</a:t>
            </a:r>
          </a:p>
          <a:p>
            <a:endParaRPr lang="en-US" baseline="0" dirty="0" smtClean="0"/>
          </a:p>
          <a:p>
            <a:r>
              <a:rPr lang="en-US" baseline="0" dirty="0" smtClean="0"/>
              <a:t>MANY </a:t>
            </a:r>
            <a:r>
              <a:rPr lang="en-US" dirty="0"/>
              <a:t>Mini—board, audience, membership, or program development; strategic or long-range planning; staff training, marketing, </a:t>
            </a:r>
            <a:r>
              <a:rPr lang="en-US" b="1" dirty="0"/>
              <a:t>exhibitions</a:t>
            </a:r>
            <a:r>
              <a:rPr lang="en-US" dirty="0"/>
              <a:t>, collections, or museum education.  </a:t>
            </a:r>
            <a:r>
              <a:rPr lang="en-US" dirty="0"/>
              <a:t>Traditional consultancies as well as mentoring relationships are welcome. </a:t>
            </a:r>
            <a:r>
              <a:rPr lang="en-US" dirty="0"/>
              <a:t>Up to </a:t>
            </a:r>
            <a:r>
              <a:rPr lang="en-US" dirty="0" smtClean="0"/>
              <a:t>5k</a:t>
            </a:r>
          </a:p>
          <a:p>
            <a:endParaRPr lang="en-US" dirty="0"/>
          </a:p>
          <a:p>
            <a:r>
              <a:rPr lang="en-US" dirty="0"/>
              <a:t>Travel.</a:t>
            </a:r>
          </a:p>
          <a:p>
            <a:pPr marL="173336" indent="-173336">
              <a:buFont typeface="Arial"/>
              <a:buChar char="•"/>
            </a:pPr>
            <a:r>
              <a:rPr lang="en-US" dirty="0"/>
              <a:t>to view exemplary exhibitions, collections management projects or interpretive programs in New York State.</a:t>
            </a:r>
          </a:p>
          <a:p>
            <a:r>
              <a:rPr lang="en-US" dirty="0"/>
              <a:t>•    Travel and registration fees for professional conferences or workshops in New York State.</a:t>
            </a:r>
          </a:p>
          <a:p>
            <a:r>
              <a:rPr lang="en-US" dirty="0"/>
              <a:t>•    Travel to conduct research in New York State related to your institution's collections or exhibitions.</a:t>
            </a:r>
          </a:p>
          <a:p>
            <a:r>
              <a:rPr lang="en-US" dirty="0"/>
              <a:t>•   </a:t>
            </a:r>
          </a:p>
          <a:p>
            <a:r>
              <a:rPr lang="en-US" dirty="0"/>
              <a:t>•    Registration fees for online training courses &amp; in-person classes</a:t>
            </a:r>
          </a:p>
          <a:p>
            <a:pPr marL="173336" indent="-173336">
              <a:buFont typeface="Arial"/>
              <a:buChar char="•"/>
            </a:pPr>
            <a:r>
              <a:rPr lang="en-US" dirty="0"/>
              <a:t>Up to 1k</a:t>
            </a:r>
          </a:p>
          <a:p>
            <a:endParaRPr lang="en-US" baseline="0" dirty="0" smtClean="0"/>
          </a:p>
          <a:p>
            <a:r>
              <a:rPr lang="en-US" baseline="0" dirty="0" smtClean="0"/>
              <a:t>NYCH Action </a:t>
            </a:r>
            <a:r>
              <a:rPr lang="en-US" b="1" dirty="0"/>
              <a:t>$5,000 to launch humanities programs </a:t>
            </a:r>
            <a:r>
              <a:rPr lang="en-US" dirty="0"/>
              <a:t>that are dynamic and address meaningful issues across the state. </a:t>
            </a:r>
            <a:r>
              <a:rPr lang="en-US" dirty="0"/>
              <a:t>Examples</a:t>
            </a:r>
          </a:p>
          <a:p>
            <a:endParaRPr lang="en-US" b="1" dirty="0"/>
          </a:p>
          <a:p>
            <a:r>
              <a:rPr lang="en-US" b="1" dirty="0"/>
              <a:t>Convene a town hall</a:t>
            </a:r>
            <a:r>
              <a:rPr lang="en-US" dirty="0"/>
              <a:t> focused on an issue that resonates with your audiences </a:t>
            </a:r>
          </a:p>
          <a:p>
            <a:r>
              <a:rPr lang="en-US" b="1" dirty="0"/>
              <a:t>Publicize an exhibition</a:t>
            </a:r>
            <a:r>
              <a:rPr lang="en-US" dirty="0"/>
              <a:t> built upon a humanities framework that is both informative and engaging </a:t>
            </a:r>
          </a:p>
          <a:p>
            <a:r>
              <a:rPr lang="en-US" b="1" dirty="0"/>
              <a:t>Launch a series of lectures coordinated in partnership</a:t>
            </a:r>
            <a:r>
              <a:rPr lang="en-US" dirty="0"/>
              <a:t> with other groups active in your area</a:t>
            </a:r>
            <a:endParaRPr lang="en-US" dirty="0"/>
          </a:p>
        </p:txBody>
      </p:sp>
      <p:sp>
        <p:nvSpPr>
          <p:cNvPr id="4" name="Slide Number Placeholder 3"/>
          <p:cNvSpPr>
            <a:spLocks noGrp="1"/>
          </p:cNvSpPr>
          <p:nvPr>
            <p:ph type="sldNum" sz="quarter" idx="10"/>
          </p:nvPr>
        </p:nvSpPr>
        <p:spPr/>
        <p:txBody>
          <a:bodyPr/>
          <a:lstStyle/>
          <a:p>
            <a:fld id="{20D7B620-12A5-46F4-AA3B-066BC2E3E406}" type="slidenum">
              <a:rPr lang="en-US" smtClean="0"/>
              <a:t>18</a:t>
            </a:fld>
            <a:endParaRPr lang="en-US" dirty="0"/>
          </a:p>
        </p:txBody>
      </p:sp>
    </p:spTree>
    <p:extLst>
      <p:ext uri="{BB962C8B-B14F-4D97-AF65-F5344CB8AC3E}">
        <p14:creationId xmlns:p14="http://schemas.microsoft.com/office/powerpoint/2010/main" val="3144971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Hackman</a:t>
            </a:r>
          </a:p>
          <a:p>
            <a:endParaRPr lang="en-US" dirty="0" smtClean="0"/>
          </a:p>
          <a:p>
            <a:endParaRPr lang="en-US" dirty="0" smtClean="0"/>
          </a:p>
          <a:p>
            <a:r>
              <a:rPr lang="en-US" dirty="0" smtClean="0"/>
              <a:t>Gilder</a:t>
            </a:r>
            <a:r>
              <a:rPr lang="en-US" baseline="0" dirty="0" smtClean="0"/>
              <a:t> Lehrman</a:t>
            </a:r>
          </a:p>
          <a:p>
            <a:r>
              <a:rPr lang="en-US" dirty="0"/>
              <a:t>short-term research fellowships in the amount of $3000 each to doctoral candidates, university faculty, and independent scholars working in the field of American history. </a:t>
            </a:r>
            <a:r>
              <a:rPr lang="en-US" b="1" dirty="0"/>
              <a:t>This year, preference will be given to applicants whose research is focused on primary sources in the </a:t>
            </a:r>
            <a:r>
              <a:rPr lang="en-US" b="1" dirty="0">
                <a:hlinkClick r:id="rId3"/>
              </a:rPr>
              <a:t>Gilder Lehrman Collection.</a:t>
            </a:r>
            <a:endParaRPr lang="en-US" b="1" dirty="0"/>
          </a:p>
          <a:p>
            <a:endParaRPr lang="en-US" baseline="0" dirty="0" smtClean="0"/>
          </a:p>
          <a:p>
            <a:r>
              <a:rPr lang="en-US" baseline="0" dirty="0" smtClean="0"/>
              <a:t>Pomeroy</a:t>
            </a:r>
          </a:p>
          <a:p>
            <a:endParaRPr lang="en-US" baseline="0" dirty="0" smtClean="0"/>
          </a:p>
          <a:p>
            <a:r>
              <a:rPr lang="en-US" baseline="0" dirty="0" smtClean="0"/>
              <a:t>MANY</a:t>
            </a:r>
            <a:endParaRPr lang="en-US" dirty="0"/>
          </a:p>
        </p:txBody>
      </p:sp>
      <p:sp>
        <p:nvSpPr>
          <p:cNvPr id="4" name="Slide Number Placeholder 3"/>
          <p:cNvSpPr>
            <a:spLocks noGrp="1"/>
          </p:cNvSpPr>
          <p:nvPr>
            <p:ph type="sldNum" sz="quarter" idx="10"/>
          </p:nvPr>
        </p:nvSpPr>
        <p:spPr/>
        <p:txBody>
          <a:bodyPr/>
          <a:lstStyle/>
          <a:p>
            <a:fld id="{20D7B620-12A5-46F4-AA3B-066BC2E3E406}" type="slidenum">
              <a:rPr lang="en-US" smtClean="0"/>
              <a:t>19</a:t>
            </a:fld>
            <a:endParaRPr lang="en-US" dirty="0"/>
          </a:p>
        </p:txBody>
      </p:sp>
    </p:spTree>
    <p:extLst>
      <p:ext uri="{BB962C8B-B14F-4D97-AF65-F5344CB8AC3E}">
        <p14:creationId xmlns:p14="http://schemas.microsoft.com/office/powerpoint/2010/main" val="139173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Thrilled to be here</a:t>
            </a:r>
            <a:r>
              <a:rPr lang="en-US" baseline="0" dirty="0" smtClean="0"/>
              <a:t> to share my thoughts about NYS grants and trends in state funding.</a:t>
            </a:r>
            <a:endParaRPr lang="en-US" dirty="0" smtClean="0"/>
          </a:p>
          <a:p>
            <a:endParaRPr lang="en-US" baseline="0" dirty="0" smtClean="0"/>
          </a:p>
          <a:p>
            <a:r>
              <a:rPr lang="en-US" baseline="0" dirty="0" smtClean="0"/>
              <a:t>Grants are powerful generators for an organization</a:t>
            </a:r>
          </a:p>
          <a:p>
            <a:pPr marL="635565" lvl="1" indent="-173336">
              <a:buFont typeface="Arial"/>
              <a:buChar char="•"/>
            </a:pPr>
            <a:r>
              <a:rPr lang="en-US" baseline="0" dirty="0" smtClean="0"/>
              <a:t>Energy, change, innovation, advancement, visibility, credibility</a:t>
            </a:r>
          </a:p>
          <a:p>
            <a:pPr marL="462229" lvl="1"/>
            <a:endParaRPr lang="en-US" baseline="0" dirty="0" smtClean="0"/>
          </a:p>
          <a:p>
            <a:r>
              <a:rPr lang="en-US" baseline="0" dirty="0" smtClean="0"/>
              <a:t>They really stretch your mind</a:t>
            </a:r>
          </a:p>
          <a:p>
            <a:pPr marL="173336" indent="-173336">
              <a:buFont typeface="Arial"/>
              <a:buChar char="•"/>
            </a:pPr>
            <a:r>
              <a:rPr lang="en-US" baseline="0" dirty="0" smtClean="0"/>
              <a:t>Writing them is partly story telling—they don’t call it a narrative for </a:t>
            </a:r>
            <a:r>
              <a:rPr lang="en-US" baseline="0" dirty="0" smtClean="0"/>
              <a:t>nothing—demand creativity </a:t>
            </a:r>
            <a:r>
              <a:rPr lang="en-US" baseline="0" dirty="0" smtClean="0"/>
              <a:t>and </a:t>
            </a:r>
            <a:r>
              <a:rPr lang="en-US" baseline="0" dirty="0" smtClean="0"/>
              <a:t>the ability </a:t>
            </a:r>
            <a:r>
              <a:rPr lang="en-US" baseline="0" dirty="0" smtClean="0"/>
              <a:t>to spin your story in a compelling way</a:t>
            </a:r>
          </a:p>
          <a:p>
            <a:pPr marL="173336" indent="-173336">
              <a:buFont typeface="Arial"/>
              <a:buChar char="•"/>
            </a:pPr>
            <a:endParaRPr lang="en-US" baseline="0" dirty="0" smtClean="0"/>
          </a:p>
          <a:p>
            <a:r>
              <a:rPr lang="en-US" baseline="0" dirty="0" smtClean="0"/>
              <a:t>Managing them amazing hands-on lesson in planning, HR, budgeting, evaluation, </a:t>
            </a:r>
            <a:r>
              <a:rPr lang="en-US" baseline="0" dirty="0" smtClean="0"/>
              <a:t>reporting</a:t>
            </a:r>
          </a:p>
          <a:p>
            <a:endParaRPr lang="en-US" baseline="0" dirty="0" smtClean="0"/>
          </a:p>
          <a:p>
            <a:r>
              <a:rPr lang="en-US" baseline="0" dirty="0" smtClean="0"/>
              <a:t>I’m </a:t>
            </a:r>
            <a:r>
              <a:rPr lang="en-US" baseline="0" dirty="0" smtClean="0"/>
              <a:t>a naturally competitive person and I love the whole process</a:t>
            </a:r>
          </a:p>
          <a:p>
            <a:pPr marL="462229" lvl="1"/>
            <a:endParaRPr lang="en-US" baseline="0" dirty="0" smtClean="0"/>
          </a:p>
          <a:p>
            <a:r>
              <a:rPr lang="en-US" baseline="0" dirty="0" smtClean="0"/>
              <a:t>Apply for grants!</a:t>
            </a:r>
          </a:p>
          <a:p>
            <a:endParaRPr lang="en-US" dirty="0" smtClean="0"/>
          </a:p>
          <a:p>
            <a:r>
              <a:rPr lang="en-US" dirty="0" smtClean="0"/>
              <a:t>There are costs—there are people that say the costs neutralize</a:t>
            </a:r>
            <a:r>
              <a:rPr lang="en-US" baseline="0" dirty="0" smtClean="0"/>
              <a:t> </a:t>
            </a:r>
            <a:r>
              <a:rPr lang="en-US" dirty="0" smtClean="0"/>
              <a:t>the value</a:t>
            </a:r>
          </a:p>
          <a:p>
            <a:r>
              <a:rPr lang="en-US" dirty="0" smtClean="0"/>
              <a:t>But intangible, incalculable </a:t>
            </a:r>
            <a:r>
              <a:rPr lang="en-US" dirty="0" smtClean="0"/>
              <a:t>benefits,</a:t>
            </a:r>
            <a:r>
              <a:rPr lang="en-US" baseline="0" dirty="0" smtClean="0"/>
              <a:t> like visibility and credibility, </a:t>
            </a:r>
            <a:r>
              <a:rPr lang="en-US" dirty="0" smtClean="0"/>
              <a:t>that </a:t>
            </a:r>
            <a:r>
              <a:rPr lang="en-US" dirty="0" smtClean="0"/>
              <a:t>often outweigh the costs</a:t>
            </a:r>
            <a:endParaRPr lang="en-US" dirty="0"/>
          </a:p>
        </p:txBody>
      </p:sp>
      <p:sp>
        <p:nvSpPr>
          <p:cNvPr id="4" name="Slide Number Placeholder 3"/>
          <p:cNvSpPr>
            <a:spLocks noGrp="1"/>
          </p:cNvSpPr>
          <p:nvPr>
            <p:ph type="sldNum" sz="quarter" idx="10"/>
          </p:nvPr>
        </p:nvSpPr>
        <p:spPr/>
        <p:txBody>
          <a:bodyPr/>
          <a:lstStyle/>
          <a:p>
            <a:fld id="{20D7B620-12A5-46F4-AA3B-066BC2E3E406}" type="slidenum">
              <a:rPr lang="en-US" smtClean="0"/>
              <a:t>2</a:t>
            </a:fld>
            <a:endParaRPr lang="en-US" dirty="0"/>
          </a:p>
        </p:txBody>
      </p:sp>
    </p:spTree>
    <p:extLst>
      <p:ext uri="{BB962C8B-B14F-4D97-AF65-F5344CB8AC3E}">
        <p14:creationId xmlns:p14="http://schemas.microsoft.com/office/powerpoint/2010/main" val="1343047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D7B620-12A5-46F4-AA3B-066BC2E3E406}" type="slidenum">
              <a:rPr lang="en-US" smtClean="0"/>
              <a:t>20</a:t>
            </a:fld>
            <a:endParaRPr lang="en-US" dirty="0"/>
          </a:p>
        </p:txBody>
      </p:sp>
    </p:spTree>
    <p:extLst>
      <p:ext uri="{BB962C8B-B14F-4D97-AF65-F5344CB8AC3E}">
        <p14:creationId xmlns:p14="http://schemas.microsoft.com/office/powerpoint/2010/main" val="2400519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spent most of my career in government archives, at the NY state archives</a:t>
            </a:r>
          </a:p>
          <a:p>
            <a:pPr marL="173336" indent="-173336" defTabSz="924458">
              <a:buFont typeface="Arial" panose="020B0604020202020204" pitchFamily="34" charset="0"/>
              <a:buChar char="•"/>
              <a:defRPr/>
            </a:pPr>
            <a:r>
              <a:rPr lang="en-US" dirty="0"/>
              <a:t>Conservator by training and early years focused on conservation and preservation management</a:t>
            </a:r>
          </a:p>
          <a:p>
            <a:pPr marL="173336" indent="-173336" defTabSz="924458">
              <a:buFont typeface="Arial" panose="020B0604020202020204" pitchFamily="34" charset="0"/>
              <a:buChar char="•"/>
              <a:defRPr/>
            </a:pPr>
            <a:r>
              <a:rPr lang="en-US" dirty="0"/>
              <a:t>Now I manage the Archives repository and also oversee the DHP program of grants and services to non-government repositories across NY</a:t>
            </a:r>
          </a:p>
          <a:p>
            <a:pPr marL="173336" indent="-173336" defTabSz="924458">
              <a:buFont typeface="Arial" panose="020B0604020202020204" pitchFamily="34" charset="0"/>
              <a:buChar char="•"/>
              <a:defRPr/>
            </a:pPr>
            <a:r>
              <a:rPr lang="en-US" dirty="0"/>
              <a:t>No matter what my job, always involved with grants:</a:t>
            </a:r>
          </a:p>
          <a:p>
            <a:pPr marL="635565" lvl="1" indent="-173336" defTabSz="924458">
              <a:buFont typeface="Arial" panose="020B0604020202020204" pitchFamily="34" charset="0"/>
              <a:buChar char="•"/>
              <a:defRPr/>
            </a:pPr>
            <a:r>
              <a:rPr lang="en-US" dirty="0"/>
              <a:t>Experience as a grant reviewer, grant project director, grant writer, and grant program administrator. Been there. </a:t>
            </a:r>
          </a:p>
          <a:p>
            <a:endParaRPr lang="en-US" dirty="0" smtClean="0"/>
          </a:p>
          <a:p>
            <a:r>
              <a:rPr lang="en-US" dirty="0" smtClean="0"/>
              <a:t>I come from a state</a:t>
            </a:r>
            <a:r>
              <a:rPr lang="en-US" baseline="0" dirty="0" smtClean="0"/>
              <a:t> agency </a:t>
            </a:r>
            <a:r>
              <a:rPr lang="en-US" dirty="0" smtClean="0"/>
              <a:t>that makes grants to archives and other organizations in New York that hold archives and records</a:t>
            </a:r>
          </a:p>
          <a:p>
            <a:endParaRPr lang="en-US" dirty="0" smtClean="0"/>
          </a:p>
          <a:p>
            <a:pPr defTabSz="924458">
              <a:defRPr/>
            </a:pPr>
            <a:r>
              <a:rPr lang="en-US" i="1" dirty="0">
                <a:solidFill>
                  <a:schemeClr val="accent6"/>
                </a:solidFill>
                <a:effectLst>
                  <a:outerShdw blurRad="38100" dist="38100" dir="2700000" algn="tl">
                    <a:srgbClr val="000000">
                      <a:alpha val="43137"/>
                    </a:srgbClr>
                  </a:outerShdw>
                </a:effectLst>
              </a:rPr>
              <a:t>Not here to  justify or sell only our programs--later will tell you about grant opportunities</a:t>
            </a:r>
          </a:p>
          <a:p>
            <a:pPr defTabSz="924458">
              <a:defRPr/>
            </a:pPr>
            <a:endParaRPr lang="en-US" dirty="0"/>
          </a:p>
          <a:p>
            <a:pPr defTabSz="924458">
              <a:defRPr/>
            </a:pPr>
            <a:r>
              <a:rPr lang="en-US" dirty="0"/>
              <a:t>DHP—</a:t>
            </a:r>
          </a:p>
          <a:p>
            <a:pPr defTabSz="924458">
              <a:defRPr/>
            </a:pPr>
            <a:r>
              <a:rPr lang="en-US" dirty="0"/>
              <a:t>The purpose the DHP grant program is to fill in the gaps in NY</a:t>
            </a:r>
            <a:r>
              <a:rPr lang="fr-FR" dirty="0"/>
              <a:t>’</a:t>
            </a:r>
            <a:r>
              <a:rPr lang="en-US" dirty="0"/>
              <a:t>s historical record and to make archival records accessible. </a:t>
            </a:r>
          </a:p>
          <a:p>
            <a:pPr defTabSz="924458">
              <a:defRPr/>
            </a:pPr>
            <a:r>
              <a:rPr lang="en-US" dirty="0"/>
              <a:t>Our overarching goal is to ensure the documentation of undocumented communities and topics and access to that documentation. </a:t>
            </a:r>
          </a:p>
          <a:p>
            <a:endParaRPr lang="en-US" dirty="0"/>
          </a:p>
          <a:p>
            <a:r>
              <a:rPr lang="en-US" dirty="0"/>
              <a:t>DHP funds two types of projects:</a:t>
            </a:r>
            <a:endParaRPr lang="en-US" sz="1000" dirty="0"/>
          </a:p>
          <a:p>
            <a:endParaRPr lang="en-US" b="1" dirty="0"/>
          </a:p>
          <a:p>
            <a:pPr marL="231115" indent="-231115">
              <a:buFont typeface="+mj-lt"/>
              <a:buAutoNum type="arabicPeriod"/>
            </a:pPr>
            <a:r>
              <a:rPr lang="en-US" b="1" dirty="0"/>
              <a:t>Documentation</a:t>
            </a:r>
            <a:r>
              <a:rPr lang="en-US" dirty="0"/>
              <a:t> projects focus on locating, identifying and acquiring unique historical records of under-documented topics and people. Records targeted in a documentation project </a:t>
            </a:r>
            <a:r>
              <a:rPr lang="en-US" u="sng" dirty="0"/>
              <a:t>are not yet in a historical records repository—they’re out there in community organizations, businesses, etc.</a:t>
            </a:r>
            <a:endParaRPr lang="en-US" sz="1000" dirty="0"/>
          </a:p>
          <a:p>
            <a:pPr marL="231115" indent="-231115">
              <a:buFont typeface="+mj-lt"/>
              <a:buAutoNum type="arabicPeriod"/>
            </a:pPr>
            <a:r>
              <a:rPr lang="en-US" b="1" dirty="0"/>
              <a:t>Arrangement &amp; Description </a:t>
            </a:r>
            <a:r>
              <a:rPr lang="en-US" dirty="0"/>
              <a:t>projects involve arranging and describing historical records that are already in a New York historical records repository and that has the capacity to make them accessible to the public.</a:t>
            </a:r>
          </a:p>
          <a:p>
            <a:endParaRPr lang="en-US" dirty="0"/>
          </a:p>
          <a:p>
            <a:pPr marL="173336" indent="-173336" defTabSz="924458">
              <a:buFont typeface="Arial" panose="020B0604020202020204" pitchFamily="34" charset="0"/>
              <a:buChar char="•"/>
              <a:defRPr/>
            </a:pPr>
            <a:r>
              <a:rPr lang="en-US" dirty="0"/>
              <a:t>These are small grants—perfect for the first time applicant</a:t>
            </a:r>
          </a:p>
          <a:p>
            <a:pPr marL="173336" indent="-173336">
              <a:buFont typeface="Arial" panose="020B0604020202020204" pitchFamily="34" charset="0"/>
              <a:buChar char="•"/>
            </a:pPr>
            <a:r>
              <a:rPr lang="en-US" dirty="0"/>
              <a:t>Grant awards range from $1,000-$25,000</a:t>
            </a:r>
          </a:p>
          <a:p>
            <a:pPr marL="173336" indent="-173336">
              <a:buFont typeface="Arial" panose="020B0604020202020204" pitchFamily="34" charset="0"/>
              <a:buChar char="•"/>
            </a:pPr>
            <a:r>
              <a:rPr lang="en-US" dirty="0"/>
              <a:t>Eligible applicants are non-government, non profit organizations—for A&amp;D, you’re an organization that has archival records</a:t>
            </a:r>
          </a:p>
          <a:p>
            <a:pPr marL="173336" indent="-173336">
              <a:buFont typeface="Arial" panose="020B0604020202020204" pitchFamily="34" charset="0"/>
              <a:buChar char="•"/>
            </a:pPr>
            <a:r>
              <a:rPr lang="en-US" dirty="0"/>
              <a:t>Deadline tomorrow!</a:t>
            </a:r>
          </a:p>
          <a:p>
            <a:r>
              <a:rPr lang="en-US" dirty="0"/>
              <a:t> </a:t>
            </a:r>
            <a:endParaRPr lang="en-US" sz="1100" dirty="0"/>
          </a:p>
          <a:p>
            <a:r>
              <a:rPr lang="en-US" dirty="0"/>
              <a:t>Here is a sampling of some recent NYC projects:</a:t>
            </a:r>
          </a:p>
          <a:p>
            <a:endParaRPr lang="en-US" dirty="0"/>
          </a:p>
          <a:p>
            <a:pPr marL="173336" indent="-173336">
              <a:buFont typeface="Arial" panose="020B0604020202020204" pitchFamily="34" charset="0"/>
              <a:buChar char="•"/>
            </a:pPr>
            <a:r>
              <a:rPr lang="en-US" dirty="0"/>
              <a:t>Centro arranged and described collections of individuals and organizations, most recently New York State Senator Olga Mendez, Cultural Advocate Elba Cabrera, Congressman Robert Garcia, and photographer Carlos Ortiz</a:t>
            </a:r>
            <a:endParaRPr lang="en-US" sz="1100" dirty="0"/>
          </a:p>
          <a:p>
            <a:r>
              <a:rPr lang="en-US" dirty="0"/>
              <a:t> </a:t>
            </a:r>
            <a:endParaRPr lang="en-US" sz="1100" dirty="0"/>
          </a:p>
          <a:p>
            <a:pPr marL="173336" indent="-173336">
              <a:buFont typeface="Arial" panose="020B0604020202020204" pitchFamily="34" charset="0"/>
              <a:buChar char="•"/>
            </a:pPr>
            <a:r>
              <a:rPr lang="en-US" dirty="0"/>
              <a:t>SUNY Maritime Library - the records of the Marine Society of the City of New York</a:t>
            </a:r>
            <a:endParaRPr lang="en-US" sz="1100" dirty="0"/>
          </a:p>
          <a:p>
            <a:r>
              <a:rPr lang="en-US" dirty="0"/>
              <a:t> </a:t>
            </a:r>
            <a:endParaRPr lang="en-US" sz="1100" dirty="0"/>
          </a:p>
          <a:p>
            <a:pPr marL="173336" indent="-173336">
              <a:buFont typeface="Arial" panose="020B0604020202020204" pitchFamily="34" charset="0"/>
              <a:buChar char="•"/>
            </a:pPr>
            <a:r>
              <a:rPr lang="en-US" dirty="0"/>
              <a:t>The River Project -  a collection on marine science of the region, estuarine ecology, and the environment in New York State's waterways</a:t>
            </a:r>
            <a:endParaRPr lang="en-US" sz="1100" dirty="0"/>
          </a:p>
          <a:p>
            <a:r>
              <a:rPr lang="en-US" dirty="0"/>
              <a:t> </a:t>
            </a:r>
            <a:endParaRPr lang="en-US" sz="1100" dirty="0"/>
          </a:p>
          <a:p>
            <a:pPr marL="173336" indent="-173336">
              <a:buFont typeface="Arial" panose="020B0604020202020204" pitchFamily="34" charset="0"/>
              <a:buChar char="•"/>
            </a:pPr>
            <a:r>
              <a:rPr lang="en-US" dirty="0"/>
              <a:t>New York Botanical Garden -  14,000 architectural plans of glasshouses from the Lord and Burnham Company collection</a:t>
            </a:r>
            <a:endParaRPr lang="en-US" sz="1100" dirty="0"/>
          </a:p>
          <a:p>
            <a:r>
              <a:rPr lang="en-US" dirty="0"/>
              <a:t> </a:t>
            </a:r>
            <a:endParaRPr lang="en-US" sz="1100" dirty="0"/>
          </a:p>
          <a:p>
            <a:pPr marL="173336" indent="-173336">
              <a:buFont typeface="Arial" panose="020B0604020202020204" pitchFamily="34" charset="0"/>
              <a:buChar char="•"/>
            </a:pPr>
            <a:r>
              <a:rPr lang="en-US" dirty="0"/>
              <a:t>Storefront for Art and Architecture - Storefront's archives of programming records</a:t>
            </a:r>
            <a:endParaRPr lang="en-US" sz="1100" dirty="0"/>
          </a:p>
          <a:p>
            <a:r>
              <a:rPr lang="en-US" dirty="0"/>
              <a:t> </a:t>
            </a:r>
            <a:endParaRPr lang="en-US" sz="1100" dirty="0"/>
          </a:p>
          <a:p>
            <a:pPr marL="173336" indent="-173336">
              <a:buFont typeface="Arial" panose="020B0604020202020204" pitchFamily="34" charset="0"/>
              <a:buChar char="•"/>
            </a:pPr>
            <a:r>
              <a:rPr lang="en-US" dirty="0"/>
              <a:t>Roundabout Theatre Company, Inc. -  collection that documents the role the Selwyn Theatre in the revitalization of 42nd Street </a:t>
            </a:r>
          </a:p>
          <a:p>
            <a:pPr marL="173336" indent="-173336">
              <a:buFont typeface="Arial" panose="020B0604020202020204" pitchFamily="34" charset="0"/>
              <a:buChar char="•"/>
            </a:pPr>
            <a:endParaRPr lang="en-US" dirty="0"/>
          </a:p>
          <a:p>
            <a:pPr marL="173336" indent="-173336">
              <a:buFont typeface="Arial" panose="020B0604020202020204" pitchFamily="34" charset="0"/>
              <a:buChar char="•"/>
            </a:pPr>
            <a:r>
              <a:rPr lang="en-US" dirty="0"/>
              <a:t>New York University - the records of the New York Taxi Workers Alliance </a:t>
            </a:r>
          </a:p>
          <a:p>
            <a:r>
              <a:rPr lang="en-US" dirty="0"/>
              <a:t> </a:t>
            </a:r>
            <a:endParaRPr lang="en-US" sz="1100" dirty="0"/>
          </a:p>
          <a:p>
            <a:pPr marL="173336" indent="-173336">
              <a:buFont typeface="Arial" panose="020B0604020202020204" pitchFamily="34" charset="0"/>
              <a:buChar char="•"/>
            </a:pPr>
            <a:r>
              <a:rPr lang="en-US" dirty="0"/>
              <a:t>Museum at Eldridge Street – records documenting the 1987-2007 restoration of the landmark synagogue on the Lower East Side</a:t>
            </a:r>
          </a:p>
          <a:p>
            <a:r>
              <a:rPr lang="en-US" dirty="0"/>
              <a:t> </a:t>
            </a:r>
            <a:endParaRPr lang="en-US" sz="1100" dirty="0"/>
          </a:p>
          <a:p>
            <a:pPr marL="173336" indent="-173336">
              <a:buFont typeface="Arial" panose="020B0604020202020204" pitchFamily="34" charset="0"/>
              <a:buChar char="•"/>
            </a:pPr>
            <a:r>
              <a:rPr lang="en-US" dirty="0"/>
              <a:t>Citizens Housing and Planning Council of New York – documentation of the 20th Century history of New York City's built environment, and the policies that shaped it</a:t>
            </a:r>
            <a:endParaRPr lang="en-US" sz="1100" dirty="0"/>
          </a:p>
          <a:p>
            <a:r>
              <a:rPr lang="en-US" dirty="0"/>
              <a:t> </a:t>
            </a:r>
            <a:endParaRPr lang="en-US" sz="1100" dirty="0"/>
          </a:p>
          <a:p>
            <a:r>
              <a:rPr lang="en-US" dirty="0"/>
              <a:t>LGRMIF grant program</a:t>
            </a:r>
          </a:p>
          <a:p>
            <a:endParaRPr lang="en-US" dirty="0"/>
          </a:p>
          <a:p>
            <a:pPr marL="173336" indent="-173336">
              <a:buFont typeface="Arial" panose="020B0604020202020204" pitchFamily="34" charset="0"/>
              <a:buChar char="•"/>
            </a:pPr>
            <a:r>
              <a:rPr lang="en-US" dirty="0"/>
              <a:t>supports records management and archives-related projects in local governments of all types and sizes throughout New York. In addition to the competitive grants program, the LGRMIF also supports </a:t>
            </a:r>
            <a:r>
              <a:rPr lang="en-US" u="sng" dirty="0">
                <a:hlinkClick r:id="rId3"/>
              </a:rPr>
              <a:t>disaster recovery grants</a:t>
            </a:r>
            <a:endParaRPr lang="en-US" u="sng" dirty="0"/>
          </a:p>
          <a:p>
            <a:pPr marL="173336" indent="-173336">
              <a:buFont typeface="Arial" panose="020B0604020202020204" pitchFamily="34" charset="0"/>
              <a:buChar char="•"/>
            </a:pPr>
            <a:r>
              <a:rPr lang="en-US" u="sng" dirty="0"/>
              <a:t>Eligible applicants include local governments:  county, town, village, school districts, etc.</a:t>
            </a:r>
          </a:p>
          <a:p>
            <a:pPr marL="173336" indent="-173336">
              <a:buFont typeface="Arial" panose="020B0604020202020204" pitchFamily="34" charset="0"/>
              <a:buChar char="•"/>
            </a:pPr>
            <a:r>
              <a:rPr lang="en-US" u="sng" dirty="0"/>
              <a:t>This program distributes more and larger grants.  Funding level dependent on real estate transaction fees—so when market is down, the fund is down . </a:t>
            </a:r>
            <a:r>
              <a:rPr lang="en-US" u="sng" dirty="0">
                <a:solidFill>
                  <a:srgbClr val="FF0000"/>
                </a:solidFill>
              </a:rPr>
              <a:t>In the order of 4 million per year, 1 million designated for NYC agencies</a:t>
            </a:r>
            <a:endParaRPr lang="en-US" dirty="0">
              <a:solidFill>
                <a:srgbClr val="FF0000"/>
              </a:solidFill>
            </a:endParaRPr>
          </a:p>
          <a:p>
            <a:endParaRPr lang="en-US" dirty="0"/>
          </a:p>
          <a:p>
            <a:r>
              <a:rPr lang="en-US" dirty="0"/>
              <a:t>Hackman</a:t>
            </a:r>
          </a:p>
          <a:p>
            <a:pPr marL="173336" indent="-173336" defTabSz="924458">
              <a:buFont typeface="Arial" panose="020B0604020202020204" pitchFamily="34" charset="0"/>
              <a:buChar char="•"/>
              <a:defRPr/>
            </a:pPr>
            <a:r>
              <a:rPr lang="en-US" dirty="0"/>
              <a:t>The </a:t>
            </a:r>
            <a:r>
              <a:rPr lang="en-US" u="sng" dirty="0">
                <a:hlinkClick r:id="rId4"/>
              </a:rPr>
              <a:t>Larry J. Hackman Research Residency Program</a:t>
            </a:r>
            <a:r>
              <a:rPr lang="en-US" dirty="0"/>
              <a:t> supports doctoral candidates, those at the postdoctoral level, and other scholars/researchers with awards for advanced research in New York State history, government, or public policy. The Residency Program at the State Archives in Albany and must involve records in our holdings. </a:t>
            </a:r>
          </a:p>
          <a:p>
            <a:pPr marL="173336" indent="-173336" defTabSz="924458">
              <a:buFont typeface="Arial" panose="020B0604020202020204" pitchFamily="34" charset="0"/>
              <a:buChar char="•"/>
              <a:defRPr/>
            </a:pPr>
            <a:r>
              <a:rPr lang="en-US" dirty="0"/>
              <a:t>Eligible applicant is an individual, not an organization</a:t>
            </a:r>
          </a:p>
          <a:p>
            <a:pPr marL="173336" indent="-173336" defTabSz="924458">
              <a:buFont typeface="Arial" panose="020B0604020202020204" pitchFamily="34" charset="0"/>
              <a:buChar char="•"/>
              <a:defRPr/>
            </a:pPr>
            <a:r>
              <a:rPr lang="en-US" dirty="0"/>
              <a:t>Travel grants, range from a few hundred to several thousand</a:t>
            </a:r>
          </a:p>
          <a:p>
            <a:pPr marL="173336" indent="-173336" defTabSz="924458">
              <a:buFont typeface="Arial" panose="020B0604020202020204" pitchFamily="34" charset="0"/>
              <a:buChar char="•"/>
              <a:defRPr/>
            </a:pPr>
            <a:r>
              <a:rPr lang="en-US" dirty="0"/>
              <a:t>A few projects:</a:t>
            </a:r>
          </a:p>
          <a:p>
            <a:pPr marL="635565" lvl="1" indent="-173336" defTabSz="924458">
              <a:buFont typeface="Arial" panose="020B0604020202020204" pitchFamily="34" charset="0"/>
              <a:buChar char="•"/>
              <a:defRPr/>
            </a:pPr>
            <a:r>
              <a:rPr lang="en-US" i="1" dirty="0"/>
              <a:t>Environment, Economy and Place: New Approaches to Conservation in New York Urban Cultural Parks</a:t>
            </a:r>
          </a:p>
          <a:p>
            <a:pPr marL="635565" lvl="1" indent="-173336" defTabSz="924458">
              <a:buFont typeface="Arial" panose="020B0604020202020204" pitchFamily="34" charset="0"/>
              <a:buChar char="•"/>
              <a:defRPr/>
            </a:pPr>
            <a:r>
              <a:rPr lang="en-US" i="1" dirty="0"/>
              <a:t>Sprawling Environmentalisms: Urban Housing, Open Space, and the Ecology of the Urban Crisis in New York City’s Forgotten Borough [Staten Island]</a:t>
            </a:r>
          </a:p>
          <a:p>
            <a:pPr marL="635565" lvl="1" indent="-173336" defTabSz="924458">
              <a:buFont typeface="Arial" panose="020B0604020202020204" pitchFamily="34" charset="0"/>
              <a:buChar char="•"/>
              <a:defRPr/>
            </a:pPr>
            <a:r>
              <a:rPr lang="en-US" i="1" dirty="0"/>
              <a:t>Science of Statecraft: The Skill of Measuring Land in New York State, 1784-1834</a:t>
            </a:r>
            <a:endParaRPr lang="en-US" dirty="0"/>
          </a:p>
          <a:p>
            <a:pPr defTabSz="924458">
              <a:defRPr/>
            </a:pPr>
            <a:endParaRPr lang="en-US" dirty="0"/>
          </a:p>
          <a:p>
            <a:endParaRPr lang="en-US" dirty="0"/>
          </a:p>
        </p:txBody>
      </p:sp>
      <p:sp>
        <p:nvSpPr>
          <p:cNvPr id="4" name="Slide Number Placeholder 3"/>
          <p:cNvSpPr>
            <a:spLocks noGrp="1"/>
          </p:cNvSpPr>
          <p:nvPr>
            <p:ph type="sldNum" sz="quarter" idx="10"/>
          </p:nvPr>
        </p:nvSpPr>
        <p:spPr/>
        <p:txBody>
          <a:bodyPr/>
          <a:lstStyle/>
          <a:p>
            <a:fld id="{20D7B620-12A5-46F4-AA3B-066BC2E3E406}" type="slidenum">
              <a:rPr lang="en-US" smtClean="0"/>
              <a:t>3</a:t>
            </a:fld>
            <a:endParaRPr lang="en-US" dirty="0"/>
          </a:p>
        </p:txBody>
      </p:sp>
    </p:spTree>
    <p:extLst>
      <p:ext uri="{BB962C8B-B14F-4D97-AF65-F5344CB8AC3E}">
        <p14:creationId xmlns:p14="http://schemas.microsoft.com/office/powerpoint/2010/main" val="284234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the benefit of both a broad and long view—I’ve been in the field long enough to discern </a:t>
            </a:r>
            <a:r>
              <a:rPr lang="en-US" b="1" dirty="0"/>
              <a:t>trends in approach and methodology </a:t>
            </a:r>
            <a:r>
              <a:rPr lang="en-US" dirty="0"/>
              <a:t>that lead to successful projects.</a:t>
            </a:r>
          </a:p>
          <a:p>
            <a:endParaRPr lang="en-US" dirty="0"/>
          </a:p>
          <a:p>
            <a:r>
              <a:rPr lang="en-US" dirty="0"/>
              <a:t>These are the trends that bode well for the application, the project, and the applicant organization, for researchers, and for the broader archival community</a:t>
            </a:r>
          </a:p>
          <a:p>
            <a:r>
              <a:rPr lang="en-US" dirty="0"/>
              <a:t>Some of these themes we’ve actually hard wired in our LGRMIF program:  we now have “shared services” and “demonstration” projects categories in that program</a:t>
            </a:r>
          </a:p>
          <a:p>
            <a:endParaRPr lang="en-US" dirty="0"/>
          </a:p>
          <a:p>
            <a:r>
              <a:rPr lang="en-US" dirty="0"/>
              <a:t>Show you these trends in action using some exemplary projects--these are gr</a:t>
            </a:r>
            <a:r>
              <a:rPr lang="en-US" dirty="0">
                <a:solidFill>
                  <a:schemeClr val="accent6"/>
                </a:solidFill>
                <a:effectLst>
                  <a:outerShdw blurRad="38100" dist="38100" dir="2700000" algn="tl">
                    <a:srgbClr val="000000">
                      <a:alpha val="43137"/>
                    </a:srgbClr>
                  </a:outerShdw>
                </a:effectLst>
              </a:rPr>
              <a:t>oundbreaking projects leading to programs some of which wouldn’t have happened without a grant</a:t>
            </a:r>
          </a:p>
          <a:p>
            <a:endParaRPr lang="en-US" i="1" dirty="0">
              <a:solidFill>
                <a:schemeClr val="accent6"/>
              </a:solidFill>
              <a:effectLst>
                <a:outerShdw blurRad="38100" dist="38100" dir="2700000" algn="tl">
                  <a:srgbClr val="000000">
                    <a:alpha val="43137"/>
                  </a:srgbClr>
                </a:outerShdw>
              </a:effectLst>
            </a:endParaRPr>
          </a:p>
          <a:p>
            <a:pPr marL="520008" indent="-520008">
              <a:buFont typeface="+mj-lt"/>
              <a:buAutoNum type="arabicPeriod"/>
            </a:pPr>
            <a:r>
              <a:rPr lang="en-US" dirty="0" smtClean="0"/>
              <a:t>Partnership/Shared services</a:t>
            </a:r>
          </a:p>
          <a:p>
            <a:endParaRPr lang="en-US" dirty="0" smtClean="0"/>
          </a:p>
          <a:p>
            <a:r>
              <a:rPr lang="en-US" dirty="0" smtClean="0"/>
              <a:t>Projects where applicant</a:t>
            </a:r>
            <a:r>
              <a:rPr lang="en-US" baseline="0" dirty="0" smtClean="0"/>
              <a:t> is a partnership and this partnership seeking support for services that will be shared by the partners. Feature d</a:t>
            </a:r>
            <a:r>
              <a:rPr lang="en-US" i="1" dirty="0"/>
              <a:t>iverse perspectives, economies of scale, and bigger impact.</a:t>
            </a:r>
            <a:endParaRPr lang="en-US" baseline="0" dirty="0" smtClean="0"/>
          </a:p>
          <a:p>
            <a:endParaRPr lang="en-US" dirty="0" smtClean="0"/>
          </a:p>
          <a:p>
            <a:r>
              <a:rPr lang="en-US" dirty="0" smtClean="0"/>
              <a:t>2. Leveraging resources</a:t>
            </a:r>
          </a:p>
          <a:p>
            <a:pPr marL="520008" indent="-520008">
              <a:buFont typeface="+mj-lt"/>
              <a:buAutoNum type="arabicPeriod"/>
            </a:pPr>
            <a:endParaRPr lang="en-US" dirty="0" smtClean="0"/>
          </a:p>
          <a:p>
            <a:r>
              <a:rPr lang="en-US" dirty="0" smtClean="0"/>
              <a:t>Projects</a:t>
            </a:r>
            <a:r>
              <a:rPr lang="en-US" baseline="0" dirty="0" smtClean="0"/>
              <a:t> </a:t>
            </a:r>
            <a:r>
              <a:rPr lang="en-US" baseline="0" dirty="0" smtClean="0">
                <a:solidFill>
                  <a:srgbClr val="C00000"/>
                </a:solidFill>
              </a:rPr>
              <a:t>that continue to accrue support by finding </a:t>
            </a:r>
            <a:r>
              <a:rPr lang="en-US" i="1" baseline="0" dirty="0" smtClean="0">
                <a:solidFill>
                  <a:srgbClr val="C00000"/>
                </a:solidFill>
              </a:rPr>
              <a:t>creative ways to keep the momentum going—across </a:t>
            </a:r>
            <a:r>
              <a:rPr lang="en-US" i="1" baseline="0" dirty="0" smtClean="0">
                <a:solidFill>
                  <a:srgbClr val="C00000"/>
                </a:solidFill>
              </a:rPr>
              <a:t>disciplines.</a:t>
            </a:r>
            <a:endParaRPr lang="en-US" dirty="0" smtClean="0"/>
          </a:p>
          <a:p>
            <a:pPr marL="520008" indent="-520008">
              <a:buFont typeface="+mj-lt"/>
              <a:buAutoNum type="arabicPeriod"/>
            </a:pPr>
            <a:endParaRPr lang="en-US" dirty="0" smtClean="0"/>
          </a:p>
          <a:p>
            <a:r>
              <a:rPr lang="en-US" dirty="0" smtClean="0"/>
              <a:t>3. Models</a:t>
            </a:r>
          </a:p>
          <a:p>
            <a:endParaRPr lang="en-US" dirty="0" smtClean="0"/>
          </a:p>
          <a:p>
            <a:r>
              <a:rPr lang="en-US" dirty="0" smtClean="0"/>
              <a:t>Projects that help other organizations achieve success by</a:t>
            </a:r>
            <a:r>
              <a:rPr lang="en-US" baseline="0" dirty="0" smtClean="0"/>
              <a:t> developing models to emulate.  These projects produce a </a:t>
            </a:r>
            <a:r>
              <a:rPr lang="en-US" baseline="0" dirty="0" smtClean="0"/>
              <a:t>“how to” </a:t>
            </a:r>
            <a:r>
              <a:rPr lang="en-US" baseline="0" dirty="0" smtClean="0"/>
              <a:t>for other organizations.</a:t>
            </a:r>
          </a:p>
          <a:p>
            <a:endParaRPr lang="en-US" dirty="0" smtClean="0"/>
          </a:p>
          <a:p>
            <a:r>
              <a:rPr lang="en-US" dirty="0" smtClean="0"/>
              <a:t>4. Sustainability</a:t>
            </a:r>
          </a:p>
          <a:p>
            <a:endParaRPr lang="en-US" dirty="0" smtClean="0"/>
          </a:p>
          <a:p>
            <a:r>
              <a:rPr lang="en-US" baseline="0" dirty="0" smtClean="0">
                <a:solidFill>
                  <a:srgbClr val="C00000"/>
                </a:solidFill>
              </a:rPr>
              <a:t>Projects that don’t end when the grant runs out. </a:t>
            </a:r>
            <a:r>
              <a:rPr lang="en-US" i="1" baseline="0" dirty="0" smtClean="0">
                <a:solidFill>
                  <a:srgbClr val="C00000"/>
                </a:solidFill>
              </a:rPr>
              <a:t>Connect with stable structures or supports that sustain </a:t>
            </a:r>
            <a:r>
              <a:rPr lang="en-US" i="1" baseline="0" dirty="0" smtClean="0">
                <a:solidFill>
                  <a:srgbClr val="C00000"/>
                </a:solidFill>
              </a:rPr>
              <a:t>them. </a:t>
            </a:r>
            <a:endParaRPr lang="en-US" i="1" baseline="0" dirty="0" smtClean="0">
              <a:solidFill>
                <a:srgbClr val="C00000"/>
              </a:solidFill>
            </a:endParaRPr>
          </a:p>
          <a:p>
            <a:endParaRPr lang="en-US" i="1" dirty="0">
              <a:solidFill>
                <a:schemeClr val="accent6"/>
              </a:solidFill>
              <a:effectLst>
                <a:outerShdw blurRad="38100" dist="38100" dir="2700000" algn="tl">
                  <a:srgbClr val="000000">
                    <a:alpha val="43137"/>
                  </a:srgbClr>
                </a:outerShdw>
              </a:effectLst>
            </a:endParaRPr>
          </a:p>
          <a:p>
            <a:r>
              <a:rPr lang="en-US" i="1" strike="noStrike" dirty="0" smtClean="0">
                <a:solidFill>
                  <a:schemeClr val="accent6"/>
                </a:solidFill>
                <a:effectLst>
                  <a:outerShdw blurRad="38100" dist="38100" dir="2700000" algn="tl">
                    <a:srgbClr val="000000">
                      <a:alpha val="43137"/>
                    </a:srgbClr>
                  </a:outerShdw>
                </a:effectLst>
              </a:rPr>
              <a:t>Let’s look</a:t>
            </a:r>
            <a:r>
              <a:rPr lang="en-US" i="1" strike="noStrike" baseline="0" dirty="0" smtClean="0">
                <a:solidFill>
                  <a:schemeClr val="accent6"/>
                </a:solidFill>
                <a:effectLst>
                  <a:outerShdw blurRad="38100" dist="38100" dir="2700000" algn="tl">
                    <a:srgbClr val="000000">
                      <a:alpha val="43137"/>
                    </a:srgbClr>
                  </a:outerShdw>
                </a:effectLst>
              </a:rPr>
              <a:t> at exemplary projects that embody these attributes.</a:t>
            </a:r>
          </a:p>
        </p:txBody>
      </p:sp>
      <p:sp>
        <p:nvSpPr>
          <p:cNvPr id="4" name="Slide Number Placeholder 3"/>
          <p:cNvSpPr>
            <a:spLocks noGrp="1"/>
          </p:cNvSpPr>
          <p:nvPr>
            <p:ph type="sldNum" sz="quarter" idx="10"/>
          </p:nvPr>
        </p:nvSpPr>
        <p:spPr/>
        <p:txBody>
          <a:bodyPr/>
          <a:lstStyle/>
          <a:p>
            <a:fld id="{20D7B620-12A5-46F4-AA3B-066BC2E3E406}" type="slidenum">
              <a:rPr lang="en-US" smtClean="0"/>
              <a:t>4</a:t>
            </a:fld>
            <a:endParaRPr lang="en-US" dirty="0"/>
          </a:p>
        </p:txBody>
      </p:sp>
    </p:spTree>
    <p:extLst>
      <p:ext uri="{BB962C8B-B14F-4D97-AF65-F5344CB8AC3E}">
        <p14:creationId xmlns:p14="http://schemas.microsoft.com/office/powerpoint/2010/main" val="1292844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DT</a:t>
            </a:r>
            <a:r>
              <a:rPr lang="en-US" baseline="0" dirty="0" smtClean="0"/>
              <a:t> </a:t>
            </a:r>
            <a:r>
              <a:rPr lang="en-US" baseline="0" dirty="0" smtClean="0"/>
              <a:t>p</a:t>
            </a:r>
            <a:r>
              <a:rPr lang="en-US" dirty="0" smtClean="0"/>
              <a:t>roject that was established a few years ago with</a:t>
            </a:r>
            <a:r>
              <a:rPr lang="en-US" baseline="0" dirty="0" smtClean="0"/>
              <a:t> support from the S</a:t>
            </a:r>
            <a:r>
              <a:rPr lang="en-US" dirty="0" smtClean="0"/>
              <a:t>tate </a:t>
            </a:r>
            <a:r>
              <a:rPr lang="en-US" dirty="0" smtClean="0"/>
              <a:t>Archives.  5 grants</a:t>
            </a:r>
            <a:r>
              <a:rPr lang="en-US" baseline="0" dirty="0" smtClean="0"/>
              <a:t> totaling $479,000</a:t>
            </a:r>
            <a:r>
              <a:rPr lang="en-US" dirty="0" smtClean="0"/>
              <a:t> Typically 5 collaborating</a:t>
            </a:r>
            <a:r>
              <a:rPr lang="en-US" baseline="0" dirty="0" smtClean="0"/>
              <a:t> applicants.</a:t>
            </a:r>
            <a:endParaRPr lang="en-US" dirty="0" smtClean="0"/>
          </a:p>
          <a:p>
            <a:pPr defTabSz="924458">
              <a:defRPr/>
            </a:pPr>
            <a:endParaRPr lang="en-US" dirty="0" smtClean="0"/>
          </a:p>
          <a:p>
            <a:pPr defTabSz="924458">
              <a:defRPr/>
            </a:pPr>
            <a:r>
              <a:rPr lang="en-US" dirty="0"/>
              <a:t>It’s a community cloud and e-government content management system.  It provides local governments with tools to build web sites, manage electronic records, and provide email capacity to the many participating local governments it serves a region along the Erie Canal. </a:t>
            </a:r>
            <a:r>
              <a:rPr lang="en-US" dirty="0"/>
              <a:t>Like the Canal, Digital Towpath provides infrastructure for community growth and prosperity.</a:t>
            </a:r>
            <a:endParaRPr lang="en-US" b="0" i="0" dirty="0" smtClean="0"/>
          </a:p>
          <a:p>
            <a:endParaRPr lang="en-US" dirty="0" smtClean="0"/>
          </a:p>
          <a:p>
            <a:r>
              <a:rPr lang="en-US" dirty="0" smtClean="0"/>
              <a:t>Proposal</a:t>
            </a:r>
            <a:r>
              <a:rPr lang="en-US" baseline="0" dirty="0" smtClean="0"/>
              <a:t> represents </a:t>
            </a:r>
            <a:r>
              <a:rPr lang="en-US" baseline="0" dirty="0" smtClean="0"/>
              <a:t>collaboration—multiple  </a:t>
            </a:r>
            <a:r>
              <a:rPr lang="en-US" dirty="0" smtClean="0"/>
              <a:t>applicants</a:t>
            </a:r>
            <a:r>
              <a:rPr lang="en-US" dirty="0" smtClean="0"/>
              <a:t>: consortium</a:t>
            </a:r>
            <a:r>
              <a:rPr lang="en-US" baseline="0" dirty="0" smtClean="0"/>
              <a:t> of academic and government orgs.</a:t>
            </a:r>
            <a:endParaRPr lang="en-US" dirty="0" smtClean="0"/>
          </a:p>
          <a:p>
            <a:r>
              <a:rPr lang="en-US" dirty="0" smtClean="0"/>
              <a:t>Administrative services are supported through partnership with the Institute for Local Government of SUNYIT. </a:t>
            </a:r>
            <a:endParaRPr lang="en-US" dirty="0"/>
          </a:p>
          <a:p>
            <a:endParaRPr lang="en-US" dirty="0" smtClean="0"/>
          </a:p>
          <a:p>
            <a:pPr marL="173336" indent="-173336">
              <a:buFont typeface="Arial" panose="020B0604020202020204" pitchFamily="34" charset="0"/>
              <a:buChar char="•"/>
            </a:pPr>
            <a:r>
              <a:rPr lang="en-US" dirty="0" smtClean="0"/>
              <a:t>Offers shared e-government services</a:t>
            </a:r>
          </a:p>
          <a:p>
            <a:pPr marL="173336" indent="-173336">
              <a:buFont typeface="Arial" panose="020B0604020202020204" pitchFamily="34" charset="0"/>
              <a:buChar char="•"/>
            </a:pPr>
            <a:r>
              <a:rPr lang="en-US" dirty="0" smtClean="0"/>
              <a:t>Saves money</a:t>
            </a:r>
          </a:p>
          <a:p>
            <a:pPr marL="173336" indent="-173336">
              <a:buFont typeface="Arial" panose="020B0604020202020204" pitchFamily="34" charset="0"/>
              <a:buChar char="•"/>
            </a:pPr>
            <a:r>
              <a:rPr lang="en-US" dirty="0" smtClean="0"/>
              <a:t>Makes it easy</a:t>
            </a:r>
          </a:p>
          <a:p>
            <a:pPr marL="173336" indent="-173336">
              <a:buFont typeface="Arial" panose="020B0604020202020204" pitchFamily="34" charset="0"/>
              <a:buChar char="•"/>
            </a:pPr>
            <a:r>
              <a:rPr lang="en-US" dirty="0" smtClean="0"/>
              <a:t>Brings people together</a:t>
            </a:r>
          </a:p>
          <a:p>
            <a:endParaRPr lang="en-US" dirty="0"/>
          </a:p>
        </p:txBody>
      </p:sp>
      <p:sp>
        <p:nvSpPr>
          <p:cNvPr id="4" name="Slide Number Placeholder 3"/>
          <p:cNvSpPr>
            <a:spLocks noGrp="1"/>
          </p:cNvSpPr>
          <p:nvPr>
            <p:ph type="sldNum" sz="quarter" idx="10"/>
          </p:nvPr>
        </p:nvSpPr>
        <p:spPr/>
        <p:txBody>
          <a:bodyPr/>
          <a:lstStyle/>
          <a:p>
            <a:fld id="{20D7B620-12A5-46F4-AA3B-066BC2E3E406}" type="slidenum">
              <a:rPr lang="en-US" smtClean="0"/>
              <a:t>5</a:t>
            </a:fld>
            <a:endParaRPr lang="en-US" dirty="0"/>
          </a:p>
        </p:txBody>
      </p:sp>
    </p:spTree>
    <p:extLst>
      <p:ext uri="{BB962C8B-B14F-4D97-AF65-F5344CB8AC3E}">
        <p14:creationId xmlns:p14="http://schemas.microsoft.com/office/powerpoint/2010/main" val="4249627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D7B620-12A5-46F4-AA3B-066BC2E3E406}" type="slidenum">
              <a:rPr lang="en-US" smtClean="0"/>
              <a:t>6</a:t>
            </a:fld>
            <a:endParaRPr lang="en-US" dirty="0"/>
          </a:p>
        </p:txBody>
      </p:sp>
    </p:spTree>
    <p:extLst>
      <p:ext uri="{BB962C8B-B14F-4D97-AF65-F5344CB8AC3E}">
        <p14:creationId xmlns:p14="http://schemas.microsoft.com/office/powerpoint/2010/main" val="3672904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Centro </a:t>
            </a:r>
            <a:r>
              <a:rPr lang="en-US" dirty="0" smtClean="0"/>
              <a:t>Archives</a:t>
            </a:r>
            <a:r>
              <a:rPr lang="en-US" baseline="0" dirty="0" smtClean="0"/>
              <a:t> </a:t>
            </a:r>
            <a:r>
              <a:rPr lang="en-US" dirty="0" smtClean="0"/>
              <a:t>collects</a:t>
            </a:r>
            <a:r>
              <a:rPr lang="en-US" dirty="0" smtClean="0"/>
              <a:t>, preserves and </a:t>
            </a:r>
            <a:r>
              <a:rPr lang="en-US" dirty="0" smtClean="0"/>
              <a:t>makes </a:t>
            </a:r>
            <a:r>
              <a:rPr lang="en-US" dirty="0" smtClean="0"/>
              <a:t>available for research unique primary sources that document the history and culture of the Puerto Rican Diaspora with a concentration on New York City.  Among the collections are the records of community based</a:t>
            </a:r>
            <a:r>
              <a:rPr lang="en-US" baseline="0" dirty="0" smtClean="0"/>
              <a:t> </a:t>
            </a:r>
            <a:r>
              <a:rPr lang="en-US" dirty="0" smtClean="0"/>
              <a:t>organizations and the papers of activists, writers, artists, scholars, educators and elected officials.</a:t>
            </a:r>
          </a:p>
          <a:p>
            <a:r>
              <a:rPr lang="en-US" dirty="0" smtClean="0"/>
              <a:t> </a:t>
            </a:r>
          </a:p>
          <a:p>
            <a:r>
              <a:rPr lang="en-US" dirty="0" smtClean="0"/>
              <a:t>Since the he archives was founded in 1989,  it has become a repository recognized</a:t>
            </a:r>
            <a:r>
              <a:rPr lang="en-US" baseline="0" dirty="0" smtClean="0"/>
              <a:t> </a:t>
            </a:r>
            <a:r>
              <a:rPr lang="en-US" dirty="0" smtClean="0"/>
              <a:t>world-wide for documenting Puerto </a:t>
            </a:r>
            <a:r>
              <a:rPr lang="en-US" dirty="0" smtClean="0"/>
              <a:t>Ricans’ experience </a:t>
            </a:r>
            <a:r>
              <a:rPr lang="en-US" dirty="0" smtClean="0"/>
              <a:t>in United States.</a:t>
            </a:r>
          </a:p>
          <a:p>
            <a:pPr defTabSz="924458">
              <a:defRPr/>
            </a:pPr>
            <a:endParaRPr lang="en-US" dirty="0" smtClean="0"/>
          </a:p>
          <a:p>
            <a:pPr marL="173336" indent="-173336" defTabSz="924458">
              <a:buFont typeface="Arial"/>
              <a:buChar char="•"/>
              <a:defRPr/>
            </a:pPr>
            <a:r>
              <a:rPr lang="en-US" dirty="0" smtClean="0"/>
              <a:t>Strategic</a:t>
            </a:r>
            <a:r>
              <a:rPr lang="en-US" baseline="0" dirty="0" smtClean="0"/>
              <a:t> grant funding played a large part in Centro’s growth:  They o</a:t>
            </a:r>
            <a:r>
              <a:rPr lang="en-US" dirty="0" smtClean="0"/>
              <a:t>btained</a:t>
            </a:r>
            <a:r>
              <a:rPr lang="en-US" baseline="0" dirty="0" smtClean="0"/>
              <a:t> s</a:t>
            </a:r>
            <a:r>
              <a:rPr lang="en-US" dirty="0" smtClean="0"/>
              <a:t>everal DHP grants, NYS C/P Preservation grants, foundation grants,</a:t>
            </a:r>
            <a:r>
              <a:rPr lang="en-US" baseline="0" dirty="0" smtClean="0"/>
              <a:t> federal grants from </a:t>
            </a:r>
            <a:r>
              <a:rPr lang="en-US" dirty="0" smtClean="0"/>
              <a:t>NHPRC and NEH to fuel their growth</a:t>
            </a:r>
          </a:p>
          <a:p>
            <a:pPr marL="173336" indent="-173336" defTabSz="924458">
              <a:buFont typeface="Arial"/>
              <a:buChar char="•"/>
              <a:defRPr/>
            </a:pPr>
            <a:endParaRPr lang="en-US" dirty="0" smtClean="0"/>
          </a:p>
          <a:p>
            <a:pPr marL="173336" indent="-173336" defTabSz="924458">
              <a:buFont typeface="Arial"/>
              <a:buChar char="•"/>
              <a:defRPr/>
            </a:pPr>
            <a:r>
              <a:rPr lang="en-US" dirty="0" smtClean="0"/>
              <a:t>Started</a:t>
            </a:r>
            <a:r>
              <a:rPr lang="en-US" baseline="0" dirty="0" smtClean="0"/>
              <a:t> small, building on their success, incrementally and in measured </a:t>
            </a:r>
            <a:r>
              <a:rPr lang="en-US" baseline="0" dirty="0" smtClean="0"/>
              <a:t>steps.  They found the right grants for their needs:  documentation, description, preservation, online access tools, digital access</a:t>
            </a:r>
            <a:endParaRPr lang="en-US" baseline="0" dirty="0" smtClean="0"/>
          </a:p>
          <a:p>
            <a:pPr marL="173336" indent="-173336" defTabSz="924458">
              <a:buFont typeface="Arial"/>
              <a:buChar char="•"/>
              <a:defRPr/>
            </a:pPr>
            <a:endParaRPr lang="en-US" baseline="0" dirty="0" smtClean="0"/>
          </a:p>
          <a:p>
            <a:pPr marL="173336" indent="-173336" defTabSz="924458">
              <a:buFont typeface="Arial"/>
              <a:buChar char="•"/>
              <a:defRPr/>
            </a:pPr>
            <a:r>
              <a:rPr lang="en-US" baseline="0" dirty="0" smtClean="0"/>
              <a:t>A few years ago Centro partnered with NYS Archives and several other repositories on the NEH-funded Ventana al Pasado project to create bilingual finding aids for some 300 collections relating to Latino Hispanic history in New York  and digitize some 3,000 images.</a:t>
            </a:r>
            <a:endParaRPr lang="en-US" dirty="0" smtClean="0"/>
          </a:p>
          <a:p>
            <a:endParaRPr lang="en-US" dirty="0"/>
          </a:p>
        </p:txBody>
      </p:sp>
      <p:sp>
        <p:nvSpPr>
          <p:cNvPr id="4" name="Slide Number Placeholder 3"/>
          <p:cNvSpPr>
            <a:spLocks noGrp="1"/>
          </p:cNvSpPr>
          <p:nvPr>
            <p:ph type="sldNum" sz="quarter" idx="10"/>
          </p:nvPr>
        </p:nvSpPr>
        <p:spPr/>
        <p:txBody>
          <a:bodyPr/>
          <a:lstStyle/>
          <a:p>
            <a:fld id="{20D7B620-12A5-46F4-AA3B-066BC2E3E406}" type="slidenum">
              <a:rPr lang="en-US" smtClean="0"/>
              <a:t>7</a:t>
            </a:fld>
            <a:endParaRPr lang="en-US" dirty="0"/>
          </a:p>
        </p:txBody>
      </p:sp>
    </p:spTree>
    <p:extLst>
      <p:ext uri="{BB962C8B-B14F-4D97-AF65-F5344CB8AC3E}">
        <p14:creationId xmlns:p14="http://schemas.microsoft.com/office/powerpoint/2010/main" val="3670068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Twelve miles north of Utica is the Holland Patent Central School District and teacher center. For almost 20 years, with LGRMIF grants from the NYS Archives, the district and teacher center worked to identify primary sources in their community and to integrate these resources in the classroom.</a:t>
            </a:r>
          </a:p>
          <a:p>
            <a:r>
              <a:rPr lang="en-US" dirty="0"/>
              <a:t> </a:t>
            </a:r>
          </a:p>
          <a:p>
            <a:r>
              <a:rPr lang="en-US" dirty="0"/>
              <a:t>Using school enrollment records, maps, oral histories from residents, many elderly, fourth graders researched the history of their school district from the era of rural one room schoolhouses to centralization in the 1930s. </a:t>
            </a:r>
          </a:p>
          <a:p>
            <a:endParaRPr lang="en-US" dirty="0"/>
          </a:p>
          <a:p>
            <a:pPr defTabSz="924458">
              <a:defRPr/>
            </a:pPr>
            <a:r>
              <a:rPr lang="en-US" dirty="0"/>
              <a:t>This is the original Wethersfield School in the HP community.  Built in 1825, it operated as a school house until 1939. </a:t>
            </a:r>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20D7B620-12A5-46F4-AA3B-066BC2E3E406}" type="slidenum">
              <a:rPr lang="en-US" smtClean="0"/>
              <a:t>8</a:t>
            </a:fld>
            <a:endParaRPr lang="en-US" dirty="0"/>
          </a:p>
        </p:txBody>
      </p:sp>
    </p:spTree>
    <p:extLst>
      <p:ext uri="{BB962C8B-B14F-4D97-AF65-F5344CB8AC3E}">
        <p14:creationId xmlns:p14="http://schemas.microsoft.com/office/powerpoint/2010/main" val="2505883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defTabSz="924458">
              <a:buFont typeface="Arial" panose="020B0604020202020204" pitchFamily="34" charset="0"/>
              <a:buChar char="•"/>
              <a:defRPr/>
            </a:pPr>
            <a:r>
              <a:rPr lang="en-US" dirty="0"/>
              <a:t>Student researchers discovered that no one attending any of the district’s one room schoolhouses had to walk up hill both ways! </a:t>
            </a:r>
          </a:p>
          <a:p>
            <a:pPr marL="173336" indent="-173336" defTabSz="924458">
              <a:buFont typeface="Arial" panose="020B0604020202020204" pitchFamily="34" charset="0"/>
              <a:buChar char="•"/>
              <a:defRPr/>
            </a:pPr>
            <a:r>
              <a:rPr lang="en-US" dirty="0"/>
              <a:t>And, no one had to walk more than a mile to their assigned school house. </a:t>
            </a:r>
          </a:p>
          <a:p>
            <a:pPr marL="173336" indent="-173336" defTabSz="924458">
              <a:buFont typeface="Arial" panose="020B0604020202020204" pitchFamily="34" charset="0"/>
              <a:buChar char="•"/>
              <a:defRPr/>
            </a:pPr>
            <a:r>
              <a:rPr lang="en-US" dirty="0"/>
              <a:t>They learned that observing, listening and investigating are valuable skills that help them develop an informed perspective on a topic.</a:t>
            </a:r>
          </a:p>
          <a:p>
            <a:pPr marL="173336" indent="-17333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1EDCC54-6DE7-45B1-AD03-B878EC32EFAE}" type="slidenum">
              <a:rPr lang="en-US" smtClean="0"/>
              <a:t>9</a:t>
            </a:fld>
            <a:endParaRPr lang="en-US" dirty="0"/>
          </a:p>
        </p:txBody>
      </p:sp>
    </p:spTree>
    <p:extLst>
      <p:ext uri="{BB962C8B-B14F-4D97-AF65-F5344CB8AC3E}">
        <p14:creationId xmlns:p14="http://schemas.microsoft.com/office/powerpoint/2010/main" val="1898700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E649672-A60E-4863-863D-C23E6A349A12}" type="datetimeFigureOut">
              <a:rPr lang="en-US" smtClean="0"/>
              <a:t>4/23/2015</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D57B0AA-AC8E-4463-ADAC-E87D09B82E4F}"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649672-A60E-4863-863D-C23E6A349A12}" type="datetimeFigureOut">
              <a:rPr lang="en-US" smtClean="0"/>
              <a:t>4/23/2015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17F3C7-7CBE-4A22-8DF6-4819C08009B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E649672-A60E-4863-863D-C23E6A349A12}" type="datetimeFigureOut">
              <a:rPr lang="en-US" smtClean="0"/>
              <a:t>4/23/2015</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2C17F3C7-7CBE-4A22-8DF6-4819C08009B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E649672-A60E-4863-863D-C23E6A349A12}" type="datetimeFigureOut">
              <a:rPr lang="en-US" smtClean="0"/>
              <a:t>4/23/2015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C17F3C7-7CBE-4A22-8DF6-4819C08009B7}"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E649672-A60E-4863-863D-C23E6A349A12}" type="datetimeFigureOut">
              <a:rPr lang="en-US" smtClean="0"/>
              <a:t>4/23/2015</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C17F3C7-7CBE-4A22-8DF6-4819C08009B7}"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E649672-A60E-4863-863D-C23E6A349A12}" type="datetimeFigureOut">
              <a:rPr lang="en-US" smtClean="0"/>
              <a:t>4/23/2015</a:t>
            </a:fld>
            <a:endParaRPr lang="en-US" dirty="0"/>
          </a:p>
        </p:txBody>
      </p:sp>
      <p:sp>
        <p:nvSpPr>
          <p:cNvPr id="10" name="Slide Number Placeholder 9"/>
          <p:cNvSpPr>
            <a:spLocks noGrp="1"/>
          </p:cNvSpPr>
          <p:nvPr>
            <p:ph type="sldNum" sz="quarter" idx="16"/>
          </p:nvPr>
        </p:nvSpPr>
        <p:spPr/>
        <p:txBody>
          <a:bodyPr rtlCol="0"/>
          <a:lstStyle/>
          <a:p>
            <a:fld id="{2C17F3C7-7CBE-4A22-8DF6-4819C08009B7}"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E649672-A60E-4863-863D-C23E6A349A12}" type="datetimeFigureOut">
              <a:rPr lang="en-US" smtClean="0"/>
              <a:t>4/23/2015</a:t>
            </a:fld>
            <a:endParaRPr lang="en-US" dirty="0"/>
          </a:p>
        </p:txBody>
      </p:sp>
      <p:sp>
        <p:nvSpPr>
          <p:cNvPr id="12" name="Slide Number Placeholder 11"/>
          <p:cNvSpPr>
            <a:spLocks noGrp="1"/>
          </p:cNvSpPr>
          <p:nvPr>
            <p:ph type="sldNum" sz="quarter" idx="16"/>
          </p:nvPr>
        </p:nvSpPr>
        <p:spPr/>
        <p:txBody>
          <a:bodyPr rtlCol="0"/>
          <a:lstStyle/>
          <a:p>
            <a:fld id="{2C17F3C7-7CBE-4A22-8DF6-4819C08009B7}"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E649672-A60E-4863-863D-C23E6A349A12}" type="datetimeFigureOut">
              <a:rPr lang="en-US" smtClean="0"/>
              <a:t>4/23/2015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C17F3C7-7CBE-4A22-8DF6-4819C08009B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49672-A60E-4863-863D-C23E6A349A12}" type="datetimeFigureOut">
              <a:rPr lang="en-US" smtClean="0"/>
              <a:t>4/23/2015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C17F3C7-7CBE-4A22-8DF6-4819C08009B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E649672-A60E-4863-863D-C23E6A349A12}" type="datetimeFigureOut">
              <a:rPr lang="en-US" smtClean="0"/>
              <a:t>4/23/2015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744759D-0EFF-4FB2-9CCE-04E00944F0FE}"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DE649672-A60E-4863-863D-C23E6A349A12}" type="datetimeFigureOut">
              <a:rPr lang="en-US" smtClean="0"/>
              <a:t>4/23/2015</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C17F3C7-7CBE-4A22-8DF6-4819C08009B7}"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Drag picture to placeholder or click icon to add</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E649672-A60E-4863-863D-C23E6A349A12}" type="datetimeFigureOut">
              <a:rPr lang="en-US" smtClean="0"/>
              <a:t>4/23/2015</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C17F3C7-7CBE-4A22-8DF6-4819C08009B7}"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266,1,Slide 1"/><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3" Type="http://schemas.openxmlformats.org/officeDocument/2006/relationships/hyperlink" Target="http://www.tompkinscountyny.gov/tsserr"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hyperlink" Target="http://www.ithacaevents.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library.buffalo.edu/archives/jbap/"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archives.nysed.gov/a/grants/index.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digitaltowpath.org/conten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centropr.hunter.cuny.edu/"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048000"/>
            <a:ext cx="6477000" cy="1828800"/>
          </a:xfrm>
        </p:spPr>
        <p:txBody>
          <a:bodyPr>
            <a:normAutofit/>
          </a:bodyPr>
          <a:lstStyle/>
          <a:p>
            <a:pPr>
              <a:spcBef>
                <a:spcPts val="600"/>
              </a:spcBef>
            </a:pPr>
            <a:r>
              <a:rPr lang="en-US" dirty="0" smtClean="0"/>
              <a:t>Trends in State Funding</a:t>
            </a:r>
            <a:br>
              <a:rPr lang="en-US" dirty="0" smtClean="0"/>
            </a:br>
            <a:r>
              <a:rPr lang="en-US" sz="2700" dirty="0" smtClean="0"/>
              <a:t>Archivists Round Table</a:t>
            </a:r>
            <a:br>
              <a:rPr lang="en-US" sz="2700" dirty="0" smtClean="0"/>
            </a:br>
            <a:r>
              <a:rPr lang="en-US" sz="1900" dirty="0" smtClean="0"/>
              <a:t>OF Metropolitan New York, INC.</a:t>
            </a:r>
            <a:endParaRPr lang="en-US" sz="1900" dirty="0"/>
          </a:p>
        </p:txBody>
      </p:sp>
      <p:sp>
        <p:nvSpPr>
          <p:cNvPr id="3" name="Subtitle 2"/>
          <p:cNvSpPr>
            <a:spLocks noGrp="1"/>
          </p:cNvSpPr>
          <p:nvPr>
            <p:ph type="subTitle" idx="1"/>
          </p:nvPr>
        </p:nvSpPr>
        <p:spPr>
          <a:xfrm>
            <a:off x="2514600" y="5257800"/>
            <a:ext cx="6629400" cy="1066800"/>
          </a:xfrm>
        </p:spPr>
        <p:txBody>
          <a:bodyPr>
            <a:normAutofit fontScale="77500" lnSpcReduction="20000"/>
          </a:bodyPr>
          <a:lstStyle/>
          <a:p>
            <a:r>
              <a:rPr lang="en-US" dirty="0" smtClean="0">
                <a:solidFill>
                  <a:schemeClr val="tx1">
                    <a:lumMod val="95000"/>
                  </a:schemeClr>
                </a:solidFill>
              </a:rPr>
              <a:t>April 23, 2015</a:t>
            </a:r>
          </a:p>
          <a:p>
            <a:r>
              <a:rPr lang="en-US" dirty="0" smtClean="0">
                <a:solidFill>
                  <a:schemeClr val="tx1">
                    <a:lumMod val="95000"/>
                  </a:schemeClr>
                </a:solidFill>
              </a:rPr>
              <a:t>Maria Holden</a:t>
            </a:r>
          </a:p>
          <a:p>
            <a:r>
              <a:rPr lang="en-US" dirty="0" smtClean="0">
                <a:solidFill>
                  <a:schemeClr val="tx1">
                    <a:lumMod val="95000"/>
                  </a:schemeClr>
                </a:solidFill>
              </a:rPr>
              <a:t>New York State Archives</a:t>
            </a:r>
            <a:endParaRPr lang="en-US" dirty="0">
              <a:solidFill>
                <a:schemeClr val="tx1">
                  <a:lumMod val="95000"/>
                </a:schemeClr>
              </a:solidFill>
            </a:endParaRPr>
          </a:p>
        </p:txBody>
      </p:sp>
    </p:spTree>
    <p:extLst>
      <p:ext uri="{BB962C8B-B14F-4D97-AF65-F5344CB8AC3E}">
        <p14:creationId xmlns:p14="http://schemas.microsoft.com/office/powerpoint/2010/main" val="2687580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C:\Users\mholden\AppData\Local\Temp\XPgrpwise\Wethersfield 19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053"/>
            <a:ext cx="9489233" cy="6906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743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http://www.wethersfieldschoolhouse.com/Photos/Pages/Fall_2011_files/Media/DSC_0213/DSC_0213.jpg?disposition=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675"/>
            <a:ext cx="9830564" cy="653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493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http://www.wethersfieldschoolhouse.com/Media/transparent.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8" y="-16668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4567237" y="3424237"/>
            <a:ext cx="9525" cy="9525"/>
          </a:xfrm>
          <a:prstGeom prst="rect">
            <a:avLst/>
          </a:prstGeom>
        </p:spPr>
      </p:pic>
      <p:pic>
        <p:nvPicPr>
          <p:cNvPr id="6150" name="Picture 6" descr="http://www.wethersfieldschoolhouse.com/Photos/Pages/Eagle_Scout_files/Media/DSC_0013/DSC_0013.jpg?disposition=downlo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50" y="20216"/>
            <a:ext cx="10384823" cy="689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283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r>
              <a:rPr lang="en-US" dirty="0" smtClean="0"/>
              <a:t>Tompkins County, NY</a:t>
            </a:r>
          </a:p>
          <a:p>
            <a:r>
              <a:rPr lang="en-US" dirty="0">
                <a:hlinkClick r:id="rId3"/>
              </a:rPr>
              <a:t>http://www.tompkinscountyny.gov/tsserr</a:t>
            </a:r>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a:solidFill>
                  <a:srgbClr val="60B5CC"/>
                </a:solidFill>
              </a:rPr>
              <a:t>3</a:t>
            </a:r>
            <a:r>
              <a:rPr lang="en-US" dirty="0" smtClean="0">
                <a:solidFill>
                  <a:srgbClr val="60B5CC"/>
                </a:solidFill>
              </a:rPr>
              <a:t>.</a:t>
            </a:r>
            <a:r>
              <a:rPr lang="en-US" dirty="0" smtClean="0"/>
              <a:t>  Models</a:t>
            </a:r>
            <a:endParaRPr lang="en-US" dirty="0"/>
          </a:p>
        </p:txBody>
      </p:sp>
      <p:pic>
        <p:nvPicPr>
          <p:cNvPr id="2052" name="Picture 4" descr="http://www.tompkinscountyny.gov/files/living_Tompkins/ithacaevent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962400"/>
            <a:ext cx="1926798" cy="260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12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r>
              <a:rPr lang="en-US" dirty="0" smtClean="0"/>
              <a:t>Jewish Buffalo Archives Project</a:t>
            </a:r>
          </a:p>
          <a:p>
            <a:r>
              <a:rPr lang="en-US" dirty="0">
                <a:hlinkClick r:id="rId3"/>
              </a:rPr>
              <a:t>http://library.buffalo.edu/archives/jbap</a:t>
            </a:r>
            <a:r>
              <a:rPr lang="en-US" dirty="0" smtClean="0">
                <a:hlinkClick r:id="rId3"/>
              </a:rPr>
              <a:t>/</a:t>
            </a:r>
            <a:endParaRPr lang="en-US" dirty="0" smtClean="0"/>
          </a:p>
          <a:p>
            <a:endParaRPr lang="en-US" dirty="0"/>
          </a:p>
        </p:txBody>
      </p:sp>
      <p:sp>
        <p:nvSpPr>
          <p:cNvPr id="2" name="Title 1"/>
          <p:cNvSpPr>
            <a:spLocks noGrp="1"/>
          </p:cNvSpPr>
          <p:nvPr>
            <p:ph type="title"/>
          </p:nvPr>
        </p:nvSpPr>
        <p:spPr/>
        <p:txBody>
          <a:bodyPr/>
          <a:lstStyle/>
          <a:p>
            <a:r>
              <a:rPr lang="en-US" dirty="0">
                <a:solidFill>
                  <a:srgbClr val="60B5CC"/>
                </a:solidFill>
              </a:rPr>
              <a:t>4</a:t>
            </a:r>
            <a:r>
              <a:rPr lang="en-US" dirty="0" smtClean="0">
                <a:solidFill>
                  <a:srgbClr val="60B5CC"/>
                </a:solidFill>
              </a:rPr>
              <a:t>.</a:t>
            </a:r>
            <a:r>
              <a:rPr lang="en-US" dirty="0" smtClean="0"/>
              <a:t>  Sustainability</a:t>
            </a:r>
            <a:endParaRPr lang="en-US" dirty="0"/>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54" t="3375" r="2614" b="3537"/>
          <a:stretch/>
        </p:blipFill>
        <p:spPr bwMode="auto">
          <a:xfrm flipV="1">
            <a:off x="5550408" y="4014216"/>
            <a:ext cx="3200400" cy="2523744"/>
          </a:xfrm>
          <a:prstGeom prst="rect">
            <a:avLst/>
          </a:prstGeom>
          <a:noFill/>
          <a:ln>
            <a:noFill/>
          </a:ln>
          <a:scene3d>
            <a:camera prst="orthographicFront">
              <a:rot lat="0" lon="0" rev="10799999"/>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9752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i="1" dirty="0" smtClean="0"/>
              <a:t>Shoulders to Stand On</a:t>
            </a:r>
            <a:r>
              <a:rPr lang="en-US" dirty="0" smtClean="0"/>
              <a:t>: </a:t>
            </a:r>
          </a:p>
          <a:p>
            <a:r>
              <a:rPr lang="en-US" dirty="0" smtClean="0"/>
              <a:t>Documenting Rochester’s LGBT History</a:t>
            </a:r>
            <a:endParaRPr lang="en-US" dirty="0"/>
          </a:p>
        </p:txBody>
      </p:sp>
      <p:sp>
        <p:nvSpPr>
          <p:cNvPr id="3" name="Title 2"/>
          <p:cNvSpPr>
            <a:spLocks noGrp="1"/>
          </p:cNvSpPr>
          <p:nvPr>
            <p:ph type="title"/>
          </p:nvPr>
        </p:nvSpPr>
        <p:spPr/>
        <p:txBody>
          <a:bodyPr/>
          <a:lstStyle/>
          <a:p>
            <a:r>
              <a:rPr lang="en-US" dirty="0" smtClean="0">
                <a:solidFill>
                  <a:srgbClr val="60B5CC"/>
                </a:solidFill>
              </a:rPr>
              <a:t>4.</a:t>
            </a:r>
            <a:r>
              <a:rPr lang="en-US" dirty="0" smtClean="0"/>
              <a:t>  Sustainability</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114800"/>
            <a:ext cx="4498975" cy="2460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8415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opportunities in New York</a:t>
            </a:r>
            <a:endParaRPr lang="en-US" dirty="0"/>
          </a:p>
        </p:txBody>
      </p:sp>
      <p:sp>
        <p:nvSpPr>
          <p:cNvPr id="3" name="Content Placeholder 2"/>
          <p:cNvSpPr>
            <a:spLocks noGrp="1"/>
          </p:cNvSpPr>
          <p:nvPr>
            <p:ph sz="quarter" idx="1"/>
          </p:nvPr>
        </p:nvSpPr>
        <p:spPr/>
        <p:txBody>
          <a:bodyPr>
            <a:normAutofit/>
          </a:bodyPr>
          <a:lstStyle/>
          <a:p>
            <a:r>
              <a:rPr lang="en-US" dirty="0" smtClean="0"/>
              <a:t>Basic program building</a:t>
            </a:r>
          </a:p>
          <a:p>
            <a:r>
              <a:rPr lang="en-US" dirty="0" smtClean="0">
                <a:solidFill>
                  <a:schemeClr val="tx2">
                    <a:lumMod val="75000"/>
                  </a:schemeClr>
                </a:solidFill>
              </a:rPr>
              <a:t>Collections</a:t>
            </a:r>
          </a:p>
          <a:p>
            <a:r>
              <a:rPr lang="en-US" dirty="0" smtClean="0">
                <a:solidFill>
                  <a:schemeClr val="tx2">
                    <a:lumMod val="75000"/>
                  </a:schemeClr>
                </a:solidFill>
              </a:rPr>
              <a:t>Public programming</a:t>
            </a:r>
          </a:p>
          <a:p>
            <a:r>
              <a:rPr lang="en-US" dirty="0" smtClean="0">
                <a:solidFill>
                  <a:schemeClr val="tx2">
                    <a:lumMod val="75000"/>
                  </a:schemeClr>
                </a:solidFill>
              </a:rPr>
              <a:t>Research</a:t>
            </a:r>
            <a:endParaRPr lang="en-US" dirty="0">
              <a:solidFill>
                <a:schemeClr val="tx2">
                  <a:lumMod val="75000"/>
                </a:schemeClr>
              </a:solidFill>
            </a:endParaRPr>
          </a:p>
        </p:txBody>
      </p:sp>
      <p:sp>
        <p:nvSpPr>
          <p:cNvPr id="4" name="Content Placeholder 3"/>
          <p:cNvSpPr>
            <a:spLocks noGrp="1"/>
          </p:cNvSpPr>
          <p:nvPr>
            <p:ph sz="quarter" idx="2"/>
          </p:nvPr>
        </p:nvSpPr>
        <p:spPr/>
        <p:txBody>
          <a:bodyPr>
            <a:normAutofit/>
          </a:bodyPr>
          <a:lstStyle/>
          <a:p>
            <a:r>
              <a:rPr lang="en-US" sz="2400" dirty="0" smtClean="0"/>
              <a:t>Museum Association of New York Mini- and Travel Grants</a:t>
            </a:r>
          </a:p>
          <a:p>
            <a:r>
              <a:rPr lang="en-US" sz="2400" dirty="0" smtClean="0"/>
              <a:t>New York Council for the Humanities Vision Grant</a:t>
            </a:r>
          </a:p>
          <a:p>
            <a:r>
              <a:rPr lang="en-US" sz="2400" dirty="0" smtClean="0"/>
              <a:t>William G. Pomeroy Foundation Professional Development Grant</a:t>
            </a:r>
          </a:p>
          <a:p>
            <a:endParaRPr lang="en-US" dirty="0"/>
          </a:p>
        </p:txBody>
      </p:sp>
    </p:spTree>
    <p:extLst>
      <p:ext uri="{BB962C8B-B14F-4D97-AF65-F5344CB8AC3E}">
        <p14:creationId xmlns:p14="http://schemas.microsoft.com/office/powerpoint/2010/main" val="4261312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a:t>
            </a:r>
            <a:r>
              <a:rPr lang="en-US" dirty="0"/>
              <a:t>opportunities in New York</a:t>
            </a:r>
          </a:p>
        </p:txBody>
      </p:sp>
      <p:sp>
        <p:nvSpPr>
          <p:cNvPr id="3" name="Content Placeholder 2"/>
          <p:cNvSpPr>
            <a:spLocks noGrp="1"/>
          </p:cNvSpPr>
          <p:nvPr>
            <p:ph sz="quarter" idx="1"/>
          </p:nvPr>
        </p:nvSpPr>
        <p:spPr/>
        <p:txBody>
          <a:bodyPr>
            <a:normAutofit fontScale="92500" lnSpcReduction="20000"/>
          </a:bodyPr>
          <a:lstStyle/>
          <a:p>
            <a:pPr>
              <a:lnSpc>
                <a:spcPct val="120000"/>
              </a:lnSpc>
            </a:pPr>
            <a:r>
              <a:rPr lang="en-US" sz="3100" dirty="0" smtClean="0">
                <a:solidFill>
                  <a:schemeClr val="tx2">
                    <a:lumMod val="75000"/>
                  </a:schemeClr>
                </a:solidFill>
              </a:rPr>
              <a:t>Basic program building</a:t>
            </a:r>
          </a:p>
          <a:p>
            <a:pPr>
              <a:lnSpc>
                <a:spcPct val="120000"/>
              </a:lnSpc>
            </a:pPr>
            <a:r>
              <a:rPr lang="en-US" sz="3100" dirty="0" smtClean="0">
                <a:solidFill>
                  <a:schemeClr val="tx1">
                    <a:lumMod val="95000"/>
                  </a:schemeClr>
                </a:solidFill>
              </a:rPr>
              <a:t>Collections</a:t>
            </a:r>
          </a:p>
          <a:p>
            <a:pPr>
              <a:lnSpc>
                <a:spcPct val="120000"/>
              </a:lnSpc>
            </a:pPr>
            <a:r>
              <a:rPr lang="en-US" sz="3100" dirty="0" smtClean="0">
                <a:solidFill>
                  <a:schemeClr val="tx2">
                    <a:lumMod val="75000"/>
                  </a:schemeClr>
                </a:solidFill>
              </a:rPr>
              <a:t>Public programming</a:t>
            </a:r>
          </a:p>
          <a:p>
            <a:pPr>
              <a:lnSpc>
                <a:spcPct val="120000"/>
              </a:lnSpc>
            </a:pPr>
            <a:r>
              <a:rPr lang="en-US" sz="3100" dirty="0" smtClean="0">
                <a:solidFill>
                  <a:schemeClr val="tx2">
                    <a:lumMod val="75000"/>
                  </a:schemeClr>
                </a:solidFill>
              </a:rPr>
              <a:t>Research</a:t>
            </a:r>
            <a:endParaRPr lang="en-US" sz="3100" dirty="0">
              <a:solidFill>
                <a:schemeClr val="tx2">
                  <a:lumMod val="75000"/>
                </a:schemeClr>
              </a:solidFill>
            </a:endParaRPr>
          </a:p>
        </p:txBody>
      </p:sp>
      <p:sp>
        <p:nvSpPr>
          <p:cNvPr id="4" name="Content Placeholder 3"/>
          <p:cNvSpPr>
            <a:spLocks noGrp="1"/>
          </p:cNvSpPr>
          <p:nvPr>
            <p:ph sz="quarter" idx="2"/>
          </p:nvPr>
        </p:nvSpPr>
        <p:spPr/>
        <p:txBody>
          <a:bodyPr>
            <a:normAutofit fontScale="92500" lnSpcReduction="20000"/>
          </a:bodyPr>
          <a:lstStyle/>
          <a:p>
            <a:r>
              <a:rPr lang="en-US" sz="2000" dirty="0" smtClean="0"/>
              <a:t>NYS Archives Documentary Heritage Program</a:t>
            </a:r>
            <a:endParaRPr lang="en-US" sz="2000" dirty="0"/>
          </a:p>
          <a:p>
            <a:r>
              <a:rPr lang="en-US" sz="2000" dirty="0" smtClean="0"/>
              <a:t>NYS Archives Local Government Records Management Improvement Fund</a:t>
            </a:r>
          </a:p>
          <a:p>
            <a:r>
              <a:rPr lang="en-US" sz="2000" dirty="0" smtClean="0"/>
              <a:t>NYS Library Conservation/ Preservation Program</a:t>
            </a:r>
            <a:endParaRPr lang="en-US" sz="2000" dirty="0"/>
          </a:p>
          <a:p>
            <a:r>
              <a:rPr lang="en-US" sz="2000" dirty="0"/>
              <a:t>Greater Hudson Heritage Conservation Treatment Grant </a:t>
            </a:r>
            <a:r>
              <a:rPr lang="en-US" sz="2000" dirty="0" smtClean="0"/>
              <a:t>Program</a:t>
            </a:r>
          </a:p>
          <a:p>
            <a:r>
              <a:rPr lang="en-US" sz="2000" dirty="0"/>
              <a:t>Regional Bibliographic Data Bases </a:t>
            </a:r>
            <a:r>
              <a:rPr lang="en-US" sz="2000" dirty="0" smtClean="0"/>
              <a:t>Grant Program</a:t>
            </a:r>
          </a:p>
          <a:p>
            <a:r>
              <a:rPr lang="en-US" sz="2000" dirty="0" smtClean="0"/>
              <a:t>NYS Parks Historic </a:t>
            </a:r>
            <a:r>
              <a:rPr lang="en-US" sz="2000" dirty="0"/>
              <a:t>Preservation </a:t>
            </a:r>
            <a:r>
              <a:rPr lang="en-US" sz="2000" dirty="0" smtClean="0"/>
              <a:t>Program</a:t>
            </a:r>
          </a:p>
          <a:p>
            <a:r>
              <a:rPr lang="en-US" sz="2000" dirty="0" smtClean="0"/>
              <a:t>Preservation League of New York State</a:t>
            </a:r>
          </a:p>
          <a:p>
            <a:endParaRPr lang="en-US" sz="2000" dirty="0"/>
          </a:p>
          <a:p>
            <a:endParaRPr lang="en-US" dirty="0"/>
          </a:p>
        </p:txBody>
      </p:sp>
    </p:spTree>
    <p:extLst>
      <p:ext uri="{BB962C8B-B14F-4D97-AF65-F5344CB8AC3E}">
        <p14:creationId xmlns:p14="http://schemas.microsoft.com/office/powerpoint/2010/main" val="4261312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a:t>
            </a:r>
            <a:r>
              <a:rPr lang="en-US" dirty="0"/>
              <a:t>opportunities in New York</a:t>
            </a:r>
          </a:p>
        </p:txBody>
      </p:sp>
      <p:sp>
        <p:nvSpPr>
          <p:cNvPr id="3" name="Content Placeholder 2"/>
          <p:cNvSpPr>
            <a:spLocks noGrp="1"/>
          </p:cNvSpPr>
          <p:nvPr>
            <p:ph sz="quarter" idx="1"/>
          </p:nvPr>
        </p:nvSpPr>
        <p:spPr/>
        <p:txBody>
          <a:bodyPr>
            <a:normAutofit/>
          </a:bodyPr>
          <a:lstStyle/>
          <a:p>
            <a:r>
              <a:rPr lang="en-US" dirty="0" smtClean="0">
                <a:solidFill>
                  <a:srgbClr val="9D9DA2"/>
                </a:solidFill>
              </a:rPr>
              <a:t>Basic program building</a:t>
            </a:r>
          </a:p>
          <a:p>
            <a:r>
              <a:rPr lang="en-US" dirty="0" smtClean="0">
                <a:solidFill>
                  <a:schemeClr val="tx2">
                    <a:lumMod val="75000"/>
                  </a:schemeClr>
                </a:solidFill>
              </a:rPr>
              <a:t>Collections</a:t>
            </a:r>
          </a:p>
          <a:p>
            <a:r>
              <a:rPr lang="en-US" dirty="0" smtClean="0">
                <a:solidFill>
                  <a:schemeClr val="tx1">
                    <a:lumMod val="95000"/>
                  </a:schemeClr>
                </a:solidFill>
              </a:rPr>
              <a:t>Public programming</a:t>
            </a:r>
          </a:p>
          <a:p>
            <a:r>
              <a:rPr lang="en-US" dirty="0" smtClean="0">
                <a:solidFill>
                  <a:schemeClr val="tx2">
                    <a:lumMod val="75000"/>
                  </a:schemeClr>
                </a:solidFill>
              </a:rPr>
              <a:t>Research</a:t>
            </a:r>
            <a:endParaRPr lang="en-US" dirty="0">
              <a:solidFill>
                <a:schemeClr val="tx2">
                  <a:lumMod val="75000"/>
                </a:schemeClr>
              </a:solidFill>
            </a:endParaRPr>
          </a:p>
        </p:txBody>
      </p:sp>
      <p:sp>
        <p:nvSpPr>
          <p:cNvPr id="4" name="Content Placeholder 3"/>
          <p:cNvSpPr>
            <a:spLocks noGrp="1"/>
          </p:cNvSpPr>
          <p:nvPr>
            <p:ph sz="quarter" idx="2"/>
          </p:nvPr>
        </p:nvSpPr>
        <p:spPr/>
        <p:txBody>
          <a:bodyPr>
            <a:normAutofit/>
          </a:bodyPr>
          <a:lstStyle/>
          <a:p>
            <a:r>
              <a:rPr lang="en-US" dirty="0" smtClean="0"/>
              <a:t>Museum Association of New York Mini- and Travel Grants</a:t>
            </a:r>
          </a:p>
          <a:p>
            <a:r>
              <a:rPr lang="en-US" dirty="0" smtClean="0"/>
              <a:t>NY Council for the Humanities Action Grant</a:t>
            </a:r>
          </a:p>
          <a:p>
            <a:endParaRPr lang="en-US" dirty="0"/>
          </a:p>
        </p:txBody>
      </p:sp>
    </p:spTree>
    <p:extLst>
      <p:ext uri="{BB962C8B-B14F-4D97-AF65-F5344CB8AC3E}">
        <p14:creationId xmlns:p14="http://schemas.microsoft.com/office/powerpoint/2010/main" val="4261312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a:t>
            </a:r>
            <a:r>
              <a:rPr lang="en-US" dirty="0"/>
              <a:t>opportunities in New York</a:t>
            </a:r>
          </a:p>
        </p:txBody>
      </p:sp>
      <p:sp>
        <p:nvSpPr>
          <p:cNvPr id="3" name="Content Placeholder 2"/>
          <p:cNvSpPr>
            <a:spLocks noGrp="1"/>
          </p:cNvSpPr>
          <p:nvPr>
            <p:ph sz="quarter" idx="1"/>
          </p:nvPr>
        </p:nvSpPr>
        <p:spPr/>
        <p:txBody>
          <a:bodyPr>
            <a:normAutofit/>
          </a:bodyPr>
          <a:lstStyle/>
          <a:p>
            <a:r>
              <a:rPr lang="en-US" dirty="0" smtClean="0">
                <a:solidFill>
                  <a:schemeClr val="tx2">
                    <a:lumMod val="75000"/>
                  </a:schemeClr>
                </a:solidFill>
              </a:rPr>
              <a:t>Basic program building</a:t>
            </a:r>
          </a:p>
          <a:p>
            <a:r>
              <a:rPr lang="en-US" dirty="0" smtClean="0">
                <a:solidFill>
                  <a:schemeClr val="tx2">
                    <a:lumMod val="75000"/>
                  </a:schemeClr>
                </a:solidFill>
              </a:rPr>
              <a:t>Collections</a:t>
            </a:r>
          </a:p>
          <a:p>
            <a:r>
              <a:rPr lang="en-US" dirty="0" smtClean="0">
                <a:solidFill>
                  <a:schemeClr val="tx2">
                    <a:lumMod val="75000"/>
                  </a:schemeClr>
                </a:solidFill>
              </a:rPr>
              <a:t>Public programming</a:t>
            </a:r>
          </a:p>
          <a:p>
            <a:r>
              <a:rPr lang="en-US" dirty="0" smtClean="0">
                <a:solidFill>
                  <a:srgbClr val="F2F2F2"/>
                </a:solidFill>
              </a:rPr>
              <a:t>Research</a:t>
            </a:r>
            <a:endParaRPr lang="en-US" dirty="0">
              <a:solidFill>
                <a:srgbClr val="F2F2F2"/>
              </a:solidFill>
            </a:endParaRPr>
          </a:p>
        </p:txBody>
      </p:sp>
      <p:sp>
        <p:nvSpPr>
          <p:cNvPr id="4" name="Content Placeholder 3"/>
          <p:cNvSpPr>
            <a:spLocks noGrp="1"/>
          </p:cNvSpPr>
          <p:nvPr>
            <p:ph sz="quarter" idx="2"/>
          </p:nvPr>
        </p:nvSpPr>
        <p:spPr/>
        <p:txBody>
          <a:bodyPr>
            <a:normAutofit/>
          </a:bodyPr>
          <a:lstStyle/>
          <a:p>
            <a:r>
              <a:rPr lang="en-US" sz="2400" dirty="0" smtClean="0"/>
              <a:t>NYS Archives Hackman Research Residency</a:t>
            </a:r>
          </a:p>
          <a:p>
            <a:r>
              <a:rPr lang="en-US" sz="2400" dirty="0" smtClean="0"/>
              <a:t>Gilder-Lehrman Institute Fellowship/Scholar Award</a:t>
            </a:r>
          </a:p>
          <a:p>
            <a:r>
              <a:rPr lang="en-US" sz="2400" dirty="0" smtClean="0"/>
              <a:t>William G. Pomeroy Foundation</a:t>
            </a:r>
          </a:p>
          <a:p>
            <a:r>
              <a:rPr lang="en-US" sz="2400" dirty="0" smtClean="0"/>
              <a:t>Museum Association of NY Travel Grant</a:t>
            </a:r>
          </a:p>
          <a:p>
            <a:endParaRPr lang="en-US" dirty="0"/>
          </a:p>
        </p:txBody>
      </p:sp>
    </p:spTree>
    <p:extLst>
      <p:ext uri="{BB962C8B-B14F-4D97-AF65-F5344CB8AC3E}">
        <p14:creationId xmlns:p14="http://schemas.microsoft.com/office/powerpoint/2010/main" val="4261312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value of grants!</a:t>
            </a:r>
            <a:endParaRPr lang="en-US" dirty="0"/>
          </a:p>
        </p:txBody>
      </p:sp>
    </p:spTree>
    <p:extLst>
      <p:ext uri="{BB962C8B-B14F-4D97-AF65-F5344CB8AC3E}">
        <p14:creationId xmlns:p14="http://schemas.microsoft.com/office/powerpoint/2010/main" val="4058087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ew York City. Statue of Liberty by Moonlight"/>
          <p:cNvPicPr>
            <a:picLocks noChangeAspect="1" noChangeArrowheads="1"/>
          </p:cNvPicPr>
          <p:nvPr/>
        </p:nvPicPr>
        <p:blipFill rotWithShape="1">
          <a:blip r:embed="rId3">
            <a:extLst>
              <a:ext uri="{28A0092B-C50C-407E-A947-70E740481C1C}">
                <a14:useLocalDpi xmlns:a14="http://schemas.microsoft.com/office/drawing/2010/main" val="0"/>
              </a:ext>
            </a:extLst>
          </a:blip>
          <a:srcRect r="2338" b="3262"/>
          <a:stretch/>
        </p:blipFill>
        <p:spPr bwMode="auto">
          <a:xfrm>
            <a:off x="990600" y="-38970"/>
            <a:ext cx="7238999" cy="6917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118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7377" y="304800"/>
            <a:ext cx="8153400" cy="990600"/>
          </a:xfrm>
        </p:spPr>
        <p:txBody>
          <a:bodyPr>
            <a:normAutofit fontScale="90000"/>
          </a:bodyPr>
          <a:lstStyle/>
          <a:p>
            <a:r>
              <a:rPr lang="en-US" sz="4900" dirty="0" smtClean="0"/>
              <a:t>NYS Archives </a:t>
            </a:r>
            <a:r>
              <a:rPr lang="en-US" sz="4900" dirty="0"/>
              <a:t>grant programs</a:t>
            </a:r>
            <a:r>
              <a:rPr lang="en-US" dirty="0"/>
              <a:t/>
            </a:r>
            <a:br>
              <a:rPr lang="en-US" dirty="0"/>
            </a:br>
            <a:r>
              <a:rPr lang="en-US" sz="1800" dirty="0" smtClean="0">
                <a:hlinkClick r:id="rId3"/>
              </a:rPr>
              <a:t>http://www.archives.nysed.gov/a/grants/index.shtml</a:t>
            </a:r>
            <a:endParaRPr lang="en-US" sz="1800" dirty="0"/>
          </a:p>
        </p:txBody>
      </p:sp>
      <p:sp>
        <p:nvSpPr>
          <p:cNvPr id="3" name="Content Placeholder 2"/>
          <p:cNvSpPr>
            <a:spLocks noGrp="1"/>
          </p:cNvSpPr>
          <p:nvPr>
            <p:ph sz="quarter" idx="1"/>
          </p:nvPr>
        </p:nvSpPr>
        <p:spPr/>
        <p:txBody>
          <a:bodyPr/>
          <a:lstStyle/>
          <a:p>
            <a:pPr>
              <a:buFont typeface="Wingdings" panose="05000000000000000000" pitchFamily="2" charset="2"/>
              <a:buChar char="§"/>
            </a:pPr>
            <a:r>
              <a:rPr lang="en-US" dirty="0" smtClean="0"/>
              <a:t>Documentary Heritage Program</a:t>
            </a:r>
          </a:p>
          <a:p>
            <a:pPr>
              <a:buFont typeface="Wingdings" panose="05000000000000000000" pitchFamily="2" charset="2"/>
              <a:buChar char="§"/>
            </a:pPr>
            <a:r>
              <a:rPr lang="en-US" dirty="0" smtClean="0"/>
              <a:t>Local Government Records Management Improvement Fund</a:t>
            </a:r>
          </a:p>
          <a:p>
            <a:pPr>
              <a:buFont typeface="Wingdings" panose="05000000000000000000" pitchFamily="2" charset="2"/>
              <a:buChar char="§"/>
            </a:pPr>
            <a:r>
              <a:rPr lang="en-US" dirty="0" smtClean="0"/>
              <a:t>Hackman Research Residency Program </a:t>
            </a:r>
            <a:endParaRPr lang="en-US" dirty="0"/>
          </a:p>
        </p:txBody>
      </p:sp>
      <p:pic>
        <p:nvPicPr>
          <p:cNvPr id="2050" name="Picture 2" descr="http://www.nysm.nysed.gov/images2/facade_02.jpg"/>
          <p:cNvPicPr>
            <a:picLocks noChangeAspect="1" noChangeArrowheads="1"/>
          </p:cNvPicPr>
          <p:nvPr/>
        </p:nvPicPr>
        <p:blipFill rotWithShape="1">
          <a:blip r:embed="rId4">
            <a:extLst>
              <a:ext uri="{28A0092B-C50C-407E-A947-70E740481C1C}">
                <a14:useLocalDpi xmlns:a14="http://schemas.microsoft.com/office/drawing/2010/main" val="0"/>
              </a:ext>
            </a:extLst>
          </a:blip>
          <a:srcRect t="6708" b="-5831"/>
          <a:stretch/>
        </p:blipFill>
        <p:spPr bwMode="auto">
          <a:xfrm>
            <a:off x="0" y="5394960"/>
            <a:ext cx="9148155" cy="155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435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trends for success</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Partnership/Shared services</a:t>
            </a:r>
          </a:p>
          <a:p>
            <a:pPr marL="514350" indent="-514350">
              <a:buFont typeface="+mj-lt"/>
              <a:buAutoNum type="arabicPeriod"/>
            </a:pPr>
            <a:r>
              <a:rPr lang="en-US" dirty="0" smtClean="0"/>
              <a:t>Leveraging resources</a:t>
            </a:r>
          </a:p>
          <a:p>
            <a:pPr marL="514350" indent="-514350">
              <a:buFont typeface="+mj-lt"/>
              <a:buAutoNum type="arabicPeriod"/>
            </a:pPr>
            <a:r>
              <a:rPr lang="en-US" dirty="0" smtClean="0"/>
              <a:t>Models</a:t>
            </a:r>
          </a:p>
          <a:p>
            <a:pPr marL="514350" indent="-514350">
              <a:buFont typeface="+mj-lt"/>
              <a:buAutoNum type="arabicPeriod"/>
            </a:pPr>
            <a:r>
              <a:rPr lang="en-US" dirty="0" smtClean="0"/>
              <a:t>Sustainability</a:t>
            </a:r>
          </a:p>
          <a:p>
            <a:pPr marL="0" indent="0">
              <a:buNone/>
            </a:pPr>
            <a:endParaRPr lang="en-US" dirty="0"/>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501" t="7790" r="4708" b="13099"/>
          <a:stretch/>
        </p:blipFill>
        <p:spPr bwMode="auto">
          <a:xfrm>
            <a:off x="0" y="5286718"/>
            <a:ext cx="2057400" cy="1571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684" t="-5545" r="3775" b="5545"/>
          <a:stretch/>
        </p:blipFill>
        <p:spPr bwMode="auto">
          <a:xfrm>
            <a:off x="1981200" y="5187237"/>
            <a:ext cx="2551176" cy="167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descr="http://image.iarchives.nysed.gov/images/images/137253.jpg"/>
          <p:cNvPicPr>
            <a:picLocks noChangeAspect="1" noChangeArrowheads="1"/>
          </p:cNvPicPr>
          <p:nvPr/>
        </p:nvPicPr>
        <p:blipFill rotWithShape="1">
          <a:blip r:embed="rId5">
            <a:extLst>
              <a:ext uri="{28A0092B-C50C-407E-A947-70E740481C1C}">
                <a14:useLocalDpi xmlns:a14="http://schemas.microsoft.com/office/drawing/2010/main" val="0"/>
              </a:ext>
            </a:extLst>
          </a:blip>
          <a:srcRect l="4384" t="4830" r="13170" b="16792"/>
          <a:stretch/>
        </p:blipFill>
        <p:spPr bwMode="auto">
          <a:xfrm>
            <a:off x="4532376" y="5288280"/>
            <a:ext cx="1826972" cy="16459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Water Transportation. Erie Canal Locks at Lockport with Horses and Mules. "/>
          <p:cNvPicPr>
            <a:picLocks noChangeAspect="1" noChangeArrowheads="1"/>
          </p:cNvPicPr>
          <p:nvPr/>
        </p:nvPicPr>
        <p:blipFill rotWithShape="1">
          <a:blip r:embed="rId6">
            <a:extLst>
              <a:ext uri="{28A0092B-C50C-407E-A947-70E740481C1C}">
                <a14:useLocalDpi xmlns:a14="http://schemas.microsoft.com/office/drawing/2010/main" val="0"/>
              </a:ext>
            </a:extLst>
          </a:blip>
          <a:srcRect t="-24703" b="24707"/>
          <a:stretch/>
        </p:blipFill>
        <p:spPr bwMode="auto">
          <a:xfrm>
            <a:off x="6257318" y="4767072"/>
            <a:ext cx="2886682" cy="209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961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r>
              <a:rPr lang="en-US" dirty="0" smtClean="0"/>
              <a:t>Digital Towpath</a:t>
            </a:r>
          </a:p>
          <a:p>
            <a:r>
              <a:rPr lang="en-US" dirty="0">
                <a:hlinkClick r:id="rId3"/>
              </a:rPr>
              <a:t>http://digitaltowpath.org/content</a:t>
            </a:r>
            <a:endParaRPr lang="en-US" dirty="0"/>
          </a:p>
        </p:txBody>
      </p:sp>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solidFill>
                  <a:schemeClr val="accent2"/>
                </a:solidFill>
              </a:rPr>
              <a:t>1.</a:t>
            </a:r>
            <a:r>
              <a:rPr lang="en-US" dirty="0" smtClean="0"/>
              <a:t> Partnership/Shared Services</a:t>
            </a:r>
            <a:r>
              <a:rPr lang="en-US" dirty="0"/>
              <a:t/>
            </a:r>
            <a:br>
              <a:rPr lang="en-US" dirty="0"/>
            </a:br>
            <a:endParaRPr lang="en-US" dirty="0"/>
          </a:p>
        </p:txBody>
      </p:sp>
      <p:pic>
        <p:nvPicPr>
          <p:cNvPr id="4098" name="Picture 2" descr="http://digitaltowpath.org/static/ext/Theme/Private_DTP/img/header/7.gif"/>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3000"/>
                    </a14:imgEffect>
                    <a14:imgEffect>
                      <a14:brightnessContrast bright="-7000" contrast="-44000"/>
                    </a14:imgEffect>
                  </a14:imgLayer>
                </a14:imgProps>
              </a:ext>
              <a:ext uri="{28A0092B-C50C-407E-A947-70E740481C1C}">
                <a14:useLocalDpi xmlns:a14="http://schemas.microsoft.com/office/drawing/2010/main" val="0"/>
              </a:ext>
            </a:extLst>
          </a:blip>
          <a:srcRect t="8968" b="-8276"/>
          <a:stretch/>
        </p:blipFill>
        <p:spPr bwMode="auto">
          <a:xfrm>
            <a:off x="0" y="4846320"/>
            <a:ext cx="914400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78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Image. Water Transportation. Erie Canal Locks at Lockport with Horses and Mul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3" y="-883285"/>
            <a:ext cx="9222195" cy="775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992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r>
              <a:rPr lang="en-US" dirty="0" smtClean="0"/>
              <a:t>El Centro de Estudios Puertorriqueños</a:t>
            </a:r>
          </a:p>
          <a:p>
            <a:r>
              <a:rPr lang="en-US" dirty="0">
                <a:hlinkClick r:id="rId3"/>
              </a:rPr>
              <a:t>http://centropr.hunter.cuny.edu</a:t>
            </a:r>
            <a:r>
              <a:rPr lang="en-US" dirty="0" smtClean="0">
                <a:hlinkClick r:id="rId3"/>
              </a:rPr>
              <a:t>/</a:t>
            </a:r>
            <a:endParaRPr lang="en-US" dirty="0" smtClean="0"/>
          </a:p>
          <a:p>
            <a:endParaRPr lang="en-US" dirty="0"/>
          </a:p>
        </p:txBody>
      </p:sp>
      <p:sp>
        <p:nvSpPr>
          <p:cNvPr id="4" name="Title 3"/>
          <p:cNvSpPr>
            <a:spLocks noGrp="1"/>
          </p:cNvSpPr>
          <p:nvPr>
            <p:ph type="title"/>
          </p:nvPr>
        </p:nvSpPr>
        <p:spPr/>
        <p:txBody>
          <a:bodyPr/>
          <a:lstStyle/>
          <a:p>
            <a:r>
              <a:rPr lang="en-US" dirty="0">
                <a:solidFill>
                  <a:srgbClr val="60B5CC"/>
                </a:solidFill>
              </a:rPr>
              <a:t>2</a:t>
            </a:r>
            <a:r>
              <a:rPr lang="en-US" dirty="0" smtClean="0">
                <a:solidFill>
                  <a:srgbClr val="60B5CC"/>
                </a:solidFill>
              </a:rPr>
              <a:t>.</a:t>
            </a:r>
            <a:r>
              <a:rPr lang="en-US" dirty="0" smtClean="0"/>
              <a:t>  Leveraging resources</a:t>
            </a:r>
            <a:endParaRPr lang="en-US" dirty="0"/>
          </a:p>
        </p:txBody>
      </p:sp>
      <p:pic>
        <p:nvPicPr>
          <p:cNvPr id="7172" name="Picture 4" descr="http://image.iarchives.nysed.gov/images/images/13725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746606"/>
            <a:ext cx="2770909" cy="2860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071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Holland Patent Central School District</a:t>
            </a:r>
            <a:endParaRPr lang="en-US" dirty="0"/>
          </a:p>
        </p:txBody>
      </p:sp>
      <p:sp>
        <p:nvSpPr>
          <p:cNvPr id="2" name="Title 1"/>
          <p:cNvSpPr>
            <a:spLocks noGrp="1"/>
          </p:cNvSpPr>
          <p:nvPr>
            <p:ph type="title"/>
          </p:nvPr>
        </p:nvSpPr>
        <p:spPr/>
        <p:txBody>
          <a:bodyPr/>
          <a:lstStyle/>
          <a:p>
            <a:r>
              <a:rPr lang="en-US" dirty="0">
                <a:solidFill>
                  <a:srgbClr val="60B5CC"/>
                </a:solidFill>
              </a:rPr>
              <a:t>2</a:t>
            </a:r>
            <a:r>
              <a:rPr lang="en-US" dirty="0" smtClean="0">
                <a:solidFill>
                  <a:srgbClr val="60B5CC"/>
                </a:solidFill>
              </a:rPr>
              <a:t>.</a:t>
            </a:r>
            <a:r>
              <a:rPr lang="en-US" dirty="0" smtClean="0"/>
              <a:t>  Leveraging resources</a:t>
            </a:r>
            <a:endParaRPr 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62" t="-2206" r="1359" b="4122"/>
          <a:stretch/>
        </p:blipFill>
        <p:spPr bwMode="auto">
          <a:xfrm>
            <a:off x="4495800" y="3657600"/>
            <a:ext cx="4440606" cy="2992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5159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holden\AppData\Local\Temp\XPgrpwise\shapeimage_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6" y="762000"/>
            <a:ext cx="9144000" cy="4915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7062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5A6378"/>
      </a:dk2>
      <a:lt2>
        <a:srgbClr val="D4D4D6"/>
      </a:lt2>
      <a:accent1>
        <a:srgbClr val="97B0B4"/>
      </a:accent1>
      <a:accent2>
        <a:srgbClr val="60B5CC"/>
      </a:accent2>
      <a:accent3>
        <a:srgbClr val="E66C7D"/>
      </a:accent3>
      <a:accent4>
        <a:srgbClr val="6BB76D"/>
      </a:accent4>
      <a:accent5>
        <a:srgbClr val="E88651"/>
      </a:accent5>
      <a:accent6>
        <a:srgbClr val="C64847"/>
      </a:accent6>
      <a:hlink>
        <a:srgbClr val="ABC2D4"/>
      </a:hlink>
      <a:folHlink>
        <a:srgbClr val="68000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Saddle.thmx</Template>
  <TotalTime>2899</TotalTime>
  <Words>2075</Words>
  <Application>Microsoft Office PowerPoint</Application>
  <PresentationFormat>On-screen Show (4:3)</PresentationFormat>
  <Paragraphs>353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Median</vt:lpstr>
      <vt:lpstr>Trends in State Funding Archivists Round Table OF Metropolitan New York, INC.</vt:lpstr>
      <vt:lpstr>The value of grants!</vt:lpstr>
      <vt:lpstr>NYS Archives grant programs http://www.archives.nysed.gov/a/grants/index.shtml</vt:lpstr>
      <vt:lpstr>Four trends for success</vt:lpstr>
      <vt:lpstr> 1. Partnership/Shared Services </vt:lpstr>
      <vt:lpstr>PowerPoint Presentation</vt:lpstr>
      <vt:lpstr>2.  Leveraging resources</vt:lpstr>
      <vt:lpstr>2.  Leveraging resources</vt:lpstr>
      <vt:lpstr>PowerPoint Presentation</vt:lpstr>
      <vt:lpstr>PowerPoint Presentation</vt:lpstr>
      <vt:lpstr>PowerPoint Presentation</vt:lpstr>
      <vt:lpstr>PowerPoint Presentation</vt:lpstr>
      <vt:lpstr>3.  Models</vt:lpstr>
      <vt:lpstr>4.  Sustainability</vt:lpstr>
      <vt:lpstr>4.  Sustainability</vt:lpstr>
      <vt:lpstr>Grant opportunities in New York</vt:lpstr>
      <vt:lpstr>Grant opportunities in New York</vt:lpstr>
      <vt:lpstr>Grant opportunities in New York</vt:lpstr>
      <vt:lpstr>Grant opportunities in New York</vt:lpstr>
      <vt:lpstr>PowerPoint Presentation</vt:lpstr>
    </vt:vector>
  </TitlesOfParts>
  <Company>NYSED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116</cp:revision>
  <cp:lastPrinted>2015-04-23T15:56:56Z</cp:lastPrinted>
  <dcterms:created xsi:type="dcterms:W3CDTF">2015-04-14T19:29:57Z</dcterms:created>
  <dcterms:modified xsi:type="dcterms:W3CDTF">2015-04-23T15:58:20Z</dcterms:modified>
</cp:coreProperties>
</file>